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6" r:id="rId2"/>
  </p:sldMasterIdLst>
  <p:notesMasterIdLst>
    <p:notesMasterId r:id="rId26"/>
  </p:notesMasterIdLst>
  <p:sldIdLst>
    <p:sldId id="256" r:id="rId3"/>
    <p:sldId id="273" r:id="rId4"/>
    <p:sldId id="258" r:id="rId5"/>
    <p:sldId id="260" r:id="rId6"/>
    <p:sldId id="276" r:id="rId7"/>
    <p:sldId id="278" r:id="rId8"/>
    <p:sldId id="277" r:id="rId9"/>
    <p:sldId id="261" r:id="rId10"/>
    <p:sldId id="264" r:id="rId11"/>
    <p:sldId id="266" r:id="rId12"/>
    <p:sldId id="267" r:id="rId13"/>
    <p:sldId id="275" r:id="rId14"/>
    <p:sldId id="279" r:id="rId15"/>
    <p:sldId id="281" r:id="rId16"/>
    <p:sldId id="263" r:id="rId17"/>
    <p:sldId id="272" r:id="rId18"/>
    <p:sldId id="280" r:id="rId19"/>
    <p:sldId id="265" r:id="rId20"/>
    <p:sldId id="269" r:id="rId21"/>
    <p:sldId id="283" r:id="rId22"/>
    <p:sldId id="285" r:id="rId23"/>
    <p:sldId id="284" r:id="rId24"/>
    <p:sldId id="282"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86">
          <p15:clr>
            <a:srgbClr val="A4A3A4"/>
          </p15:clr>
        </p15:guide>
        <p15:guide id="2" pos="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39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68571" autoAdjust="0"/>
  </p:normalViewPr>
  <p:slideViewPr>
    <p:cSldViewPr snapToGrid="0" snapToObjects="1" showGuides="1">
      <p:cViewPr varScale="1">
        <p:scale>
          <a:sx n="75" d="100"/>
          <a:sy n="75" d="100"/>
        </p:scale>
        <p:origin x="-2034" y="-96"/>
      </p:cViewPr>
      <p:guideLst>
        <p:guide orient="horz" pos="1186"/>
        <p:guide pos="94"/>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B45EFA-9647-C149-8B41-CE006DC1378A}" type="datetimeFigureOut">
              <a:rPr lang="en-US" smtClean="0"/>
              <a:pPr/>
              <a:t>8/14/2014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E894E-3B76-584F-B924-485D2D742234}" type="slidenum">
              <a:rPr lang="en-US" smtClean="0"/>
              <a:pPr/>
              <a:t>‹#›</a:t>
            </a:fld>
            <a:endParaRPr lang="en-US" dirty="0"/>
          </a:p>
        </p:txBody>
      </p:sp>
    </p:spTree>
    <p:extLst>
      <p:ext uri="{BB962C8B-B14F-4D97-AF65-F5344CB8AC3E}">
        <p14:creationId xmlns:p14="http://schemas.microsoft.com/office/powerpoint/2010/main" xmlns="" val="2951779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GaramondPro-Regular" charset="0"/>
                <a:ea typeface="ＭＳ Ｐゴシック" pitchFamily="34" charset="-128"/>
                <a:cs typeface="Arial" pitchFamily="34" charset="0"/>
              </a:rPr>
              <a:t>One international study found that the United States had the highest poverty rate for female headed households among the 22 countries studied, </a:t>
            </a:r>
          </a:p>
          <a:p>
            <a:endParaRPr lang="en-US" dirty="0" smtClean="0">
              <a:latin typeface="AGaramondPro-Regular" charset="0"/>
              <a:ea typeface="ＭＳ Ｐゴシック" pitchFamily="34" charset="-128"/>
            </a:endParaRPr>
          </a:p>
          <a:p>
            <a:r>
              <a:rPr lang="en-US" dirty="0" smtClean="0">
                <a:latin typeface="AGaramondPro-Regular" charset="0"/>
                <a:ea typeface="ＭＳ Ｐゴシック" pitchFamily="34" charset="-128"/>
              </a:rPr>
              <a:t>The  37.8% poverty rate for single mother families is twice</a:t>
            </a:r>
          </a:p>
          <a:p>
            <a:r>
              <a:rPr lang="en-US" dirty="0" smtClean="0">
                <a:latin typeface="AGaramondPro-Regular" charset="0"/>
                <a:ea typeface="ＭＳ Ｐゴシック" pitchFamily="34" charset="-128"/>
              </a:rPr>
              <a:t>the 18.7% rate for single father families. </a:t>
            </a:r>
            <a:endParaRPr lang="en-US" dirty="0" smtClean="0">
              <a:latin typeface="AGaramondPro-Regular" charset="0"/>
              <a:ea typeface="ＭＳ Ｐゴシック" pitchFamily="34" charset="-128"/>
              <a:cs typeface="Arial" pitchFamily="34" charset="0"/>
            </a:endParaRPr>
          </a:p>
          <a:p>
            <a:endParaRPr lang="en-US" dirty="0" smtClean="0">
              <a:latin typeface="AGaramondPro-Regular" charset="0"/>
              <a:ea typeface="ＭＳ Ｐゴシック" pitchFamily="34" charset="-128"/>
              <a:cs typeface="Arial" pitchFamily="34" charset="0"/>
            </a:endParaRPr>
          </a:p>
          <a:p>
            <a:endParaRPr lang="en-US" dirty="0" smtClean="0">
              <a:latin typeface="AGaramondPro-Regular" charset="0"/>
              <a:ea typeface="ＭＳ Ｐゴシック" pitchFamily="34" charset="-128"/>
              <a:cs typeface="Arial" pitchFamily="34" charset="0"/>
            </a:endParaRPr>
          </a:p>
          <a:p>
            <a:r>
              <a:rPr lang="en-US" dirty="0" smtClean="0">
                <a:latin typeface="AGaramondPro-Regular" charset="0"/>
                <a:ea typeface="ＭＳ Ｐゴシック" pitchFamily="34" charset="-128"/>
                <a:cs typeface="Arial" pitchFamily="34" charset="0"/>
              </a:rPr>
              <a:t>30.9% compared to the 10.5% average for the group.</a:t>
            </a:r>
          </a:p>
          <a:p>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200" eaLnBrk="1" hangingPunct="1">
              <a:spcBef>
                <a:spcPct val="0"/>
              </a:spcBef>
            </a:pPr>
            <a:r>
              <a:rPr lang="en-US" dirty="0" smtClean="0">
                <a:ea typeface="ＭＳ Ｐゴシック" pitchFamily="34" charset="-128"/>
              </a:rPr>
              <a:t>This chart shows the male-female distribution in the six high schools with the greatest gender imbalance in the NYC system. The five with predominately male enrollment offer programs in aviation, automotive maintenance and construction trades, predicted growth industries in New York City with high-wage potential and secure career tracks. The sixth school, Fashion Industries High School, offers programs in design, visual art, and marketing, fields which typically require a secondary degree.  </a:t>
            </a:r>
          </a:p>
          <a:p>
            <a:pPr defTabSz="457200" eaLnBrk="1" hangingPunct="1">
              <a:spcBef>
                <a:spcPct val="0"/>
              </a:spcBef>
            </a:pPr>
            <a:endParaRPr lang="en-US" dirty="0" smtClean="0">
              <a:ea typeface="ＭＳ Ｐゴシック" pitchFamily="34" charset="-128"/>
            </a:endParaRPr>
          </a:p>
          <a:p>
            <a:pPr defTabSz="457200" eaLnBrk="1" hangingPunct="1">
              <a:spcBef>
                <a:spcPct val="0"/>
              </a:spcBef>
            </a:pPr>
            <a:r>
              <a:rPr lang="en-US" dirty="0" smtClean="0">
                <a:ea typeface="ＭＳ Ｐゴシック" pitchFamily="34" charset="-128"/>
              </a:rPr>
              <a:t>BLUE SCHOOL, PINK SCHOOL: Gender Imbalance in New York City CTE High Schools - A REPORT BY PUBLIC ADVOCATE BETSY GOTBAUM</a:t>
            </a:r>
          </a:p>
          <a:p>
            <a:pPr defTabSz="457200" eaLnBrk="1" hangingPunct="1">
              <a:spcBef>
                <a:spcPct val="0"/>
              </a:spcBef>
            </a:pPr>
            <a:r>
              <a:rPr lang="en-US" dirty="0" smtClean="0">
                <a:ea typeface="ＭＳ Ｐゴシック" pitchFamily="34" charset="-128"/>
              </a:rPr>
              <a:t>JANUARY 2008</a:t>
            </a:r>
          </a:p>
          <a:p>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Improve student motivation</a:t>
            </a:r>
          </a:p>
          <a:p>
            <a:r>
              <a:rPr lang="en-US" sz="1200" kern="1200" baseline="0" dirty="0" smtClean="0">
                <a:solidFill>
                  <a:schemeClr val="tx1"/>
                </a:solidFill>
                <a:latin typeface="+mn-lt"/>
                <a:ea typeface="+mn-ea"/>
                <a:cs typeface="+mn-cs"/>
              </a:rPr>
              <a:t>• Improve pace and complexity of learning</a:t>
            </a:r>
          </a:p>
          <a:p>
            <a:r>
              <a:rPr lang="en-US" sz="1200" kern="1200" baseline="0" dirty="0" smtClean="0">
                <a:solidFill>
                  <a:schemeClr val="tx1"/>
                </a:solidFill>
                <a:latin typeface="+mn-lt"/>
                <a:ea typeface="+mn-ea"/>
                <a:cs typeface="+mn-cs"/>
              </a:rPr>
              <a:t>• Increased relevance of learning to applied settings</a:t>
            </a:r>
          </a:p>
          <a:p>
            <a:r>
              <a:rPr lang="en-US" sz="1200" kern="1200" baseline="0" dirty="0" smtClean="0">
                <a:solidFill>
                  <a:schemeClr val="tx1"/>
                </a:solidFill>
                <a:latin typeface="+mn-lt"/>
                <a:ea typeface="+mn-ea"/>
                <a:cs typeface="+mn-cs"/>
              </a:rPr>
              <a:t>• Access to role models and mentors</a:t>
            </a:r>
          </a:p>
          <a:p>
            <a:r>
              <a:rPr lang="en-US" sz="1200" kern="1200" baseline="0" dirty="0" smtClean="0">
                <a:solidFill>
                  <a:schemeClr val="tx1"/>
                </a:solidFill>
                <a:latin typeface="+mn-lt"/>
                <a:ea typeface="+mn-ea"/>
                <a:cs typeface="+mn-cs"/>
              </a:rPr>
              <a:t>• Improve career awareness </a:t>
            </a:r>
          </a:p>
          <a:p>
            <a:r>
              <a:rPr lang="en-US" sz="1200" kern="1200" baseline="0" dirty="0" smtClean="0">
                <a:solidFill>
                  <a:schemeClr val="tx1"/>
                </a:solidFill>
                <a:latin typeface="+mn-lt"/>
                <a:ea typeface="+mn-ea"/>
                <a:cs typeface="+mn-cs"/>
              </a:rPr>
              <a:t>• Critical income to students</a:t>
            </a:r>
          </a:p>
          <a:p>
            <a:r>
              <a:rPr lang="en-US" sz="1200" kern="1200" baseline="0" dirty="0" smtClean="0">
                <a:solidFill>
                  <a:schemeClr val="tx1"/>
                </a:solidFill>
                <a:latin typeface="+mn-lt"/>
                <a:ea typeface="+mn-ea"/>
                <a:cs typeface="+mn-cs"/>
              </a:rPr>
              <a:t>• Offers employers contact with potential long-term employees</a:t>
            </a:r>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solidFill>
                  <a:schemeClr val="bg1"/>
                </a:solidFill>
              </a:rPr>
              <a:t>Counselor /Educator</a:t>
            </a:r>
          </a:p>
          <a:p>
            <a:pPr eaLnBrk="1" hangingPunct="1"/>
            <a:r>
              <a:rPr lang="en-US" dirty="0" smtClean="0">
                <a:solidFill>
                  <a:schemeClr val="bg1"/>
                </a:solidFill>
              </a:rPr>
              <a:t>Coordinator/Problem Solver/Solutions Finder</a:t>
            </a:r>
          </a:p>
          <a:p>
            <a:pPr eaLnBrk="1" hangingPunct="1"/>
            <a:r>
              <a:rPr lang="en-US" dirty="0" smtClean="0">
                <a:solidFill>
                  <a:schemeClr val="bg1"/>
                </a:solidFill>
              </a:rPr>
              <a:t>Trend Watcher </a:t>
            </a:r>
          </a:p>
          <a:p>
            <a:pPr eaLnBrk="1" hangingPunct="1"/>
            <a:r>
              <a:rPr lang="en-US" dirty="0" smtClean="0">
                <a:solidFill>
                  <a:schemeClr val="bg1"/>
                </a:solidFill>
              </a:rPr>
              <a:t>Leader/Ambassador</a:t>
            </a:r>
          </a:p>
          <a:p>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Title IX requires a statement of non-discrimination on the basis of sex to be included on schools’ actual application forms, it would make sense to include the a comprehensive EO notice on the WBL contract with employers.</a:t>
            </a:r>
          </a:p>
          <a:p>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for intern’s experience with sexual harassment and teacher being suspended after investigation</a:t>
            </a:r>
            <a:r>
              <a:rPr lang="en-US" baseline="0" dirty="0" smtClean="0"/>
              <a:t> was completed. </a:t>
            </a:r>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#1</a:t>
            </a:r>
          </a:p>
          <a:p>
            <a:r>
              <a:rPr lang="en-US" dirty="0" smtClean="0"/>
              <a:t>Remind employers that students are employees under</a:t>
            </a:r>
            <a:r>
              <a:rPr lang="en-US" baseline="0" dirty="0" smtClean="0"/>
              <a:t> the law.  They should n</a:t>
            </a:r>
            <a:r>
              <a:rPr lang="en-US" dirty="0" smtClean="0"/>
              <a:t>ot exclude students from participation in the program on the basis of race, color, creed, religion, sex, national origin age, disability, marital status, status in regard to public assistance or any other protected groups under state, federal or local Equal Opportunity</a:t>
            </a:r>
          </a:p>
          <a:p>
            <a:r>
              <a:rPr lang="en-US" dirty="0" smtClean="0"/>
              <a:t>Laws.</a:t>
            </a:r>
          </a:p>
          <a:p>
            <a:r>
              <a:rPr lang="en-US" dirty="0" smtClean="0"/>
              <a:t>That employers have a duty to protect students from sexual harassment.</a:t>
            </a:r>
          </a:p>
          <a:p>
            <a:endParaRPr lang="en-US" dirty="0" smtClean="0"/>
          </a:p>
          <a:p>
            <a:r>
              <a:rPr lang="en-US" dirty="0" smtClean="0"/>
              <a:t>Students should be taught how to recognize sexual harassment and abuse. They should also receive training regarding the school’s and business’s sexual harassment</a:t>
            </a:r>
          </a:p>
          <a:p>
            <a:r>
              <a:rPr lang="en-US" dirty="0" smtClean="0"/>
              <a:t>policy and reporting procedure.</a:t>
            </a:r>
          </a:p>
          <a:p>
            <a:endParaRPr lang="en-US" dirty="0" smtClean="0"/>
          </a:p>
          <a:p>
            <a:r>
              <a:rPr lang="en-US" dirty="0" smtClean="0"/>
              <a:t>Communicate with school/workplace personnel regarding issues that arise in the workplace.</a:t>
            </a:r>
          </a:p>
          <a:p>
            <a:endParaRPr lang="en-US" dirty="0" smtClean="0"/>
          </a:p>
          <a:p>
            <a:r>
              <a:rPr lang="en-US" dirty="0" smtClean="0"/>
              <a:t>#2</a:t>
            </a:r>
          </a:p>
          <a:p>
            <a:endParaRPr lang="en-US" dirty="0" smtClean="0"/>
          </a:p>
          <a:p>
            <a:r>
              <a:rPr lang="en-US" dirty="0" smtClean="0"/>
              <a:t>Individuals who believe they have been discriminated against in any of the District’s educational</a:t>
            </a:r>
          </a:p>
          <a:p>
            <a:r>
              <a:rPr lang="en-US" dirty="0" smtClean="0"/>
              <a:t>programs, activities, services, etc., can file an internal discrimination complaint with the</a:t>
            </a:r>
          </a:p>
          <a:p>
            <a:r>
              <a:rPr lang="en-US" dirty="0" smtClean="0"/>
              <a:t>District’s Office of Equity and Compliance.</a:t>
            </a:r>
          </a:p>
          <a:p>
            <a:endParaRPr lang="en-US" dirty="0" smtClean="0"/>
          </a:p>
          <a:p>
            <a:r>
              <a:rPr lang="en-US" dirty="0" smtClean="0"/>
              <a:t>Showcases your place of work by increasing visibility in your</a:t>
            </a:r>
          </a:p>
          <a:p>
            <a:r>
              <a:rPr lang="en-US" dirty="0" smtClean="0"/>
              <a:t>community</a:t>
            </a:r>
          </a:p>
          <a:p>
            <a:r>
              <a:rPr lang="en-US" dirty="0" smtClean="0"/>
              <a:t>.. Prepares our future work force</a:t>
            </a:r>
          </a:p>
          <a:p>
            <a:r>
              <a:rPr lang="en-US" dirty="0" smtClean="0"/>
              <a:t>.. Informs students about careers in your industry or line of work</a:t>
            </a:r>
          </a:p>
          <a:p>
            <a:r>
              <a:rPr lang="en-US" dirty="0" smtClean="0"/>
              <a:t>.. Enables employees to easily participate in a community activity</a:t>
            </a:r>
          </a:p>
          <a:p>
            <a:r>
              <a:rPr lang="en-US" dirty="0" smtClean="0"/>
              <a:t>.. Strengthens and promotes involvement in education</a:t>
            </a:r>
          </a:p>
          <a:p>
            <a:endParaRPr lang="en-US" dirty="0" smtClean="0"/>
          </a:p>
          <a:p>
            <a:r>
              <a:rPr lang="en-US" dirty="0" smtClean="0"/>
              <a:t>#4:</a:t>
            </a:r>
          </a:p>
          <a:p>
            <a:endParaRPr lang="en-US" dirty="0" smtClean="0"/>
          </a:p>
          <a:p>
            <a:r>
              <a:rPr lang="en-US" dirty="0" smtClean="0"/>
              <a:t>I agree that the organization which I represent will comply with the Work-based Learning Site</a:t>
            </a:r>
          </a:p>
          <a:p>
            <a:r>
              <a:rPr lang="en-US" dirty="0" smtClean="0"/>
              <a:t>Agreement and Worksite Responsibilities as they apply to this program and that failure to do</a:t>
            </a:r>
          </a:p>
          <a:p>
            <a:r>
              <a:rPr lang="en-US" dirty="0" smtClean="0"/>
              <a:t>so may result in termination of my organization as a worksite and the immediate removal of</a:t>
            </a:r>
          </a:p>
          <a:p>
            <a:r>
              <a:rPr lang="en-US" dirty="0" smtClean="0"/>
              <a:t>the student from the worksite. </a:t>
            </a:r>
            <a:r>
              <a:rPr lang="en-US" b="1" dirty="0" smtClean="0"/>
              <a:t>It is the exclusive responsibility of the worksite to control</a:t>
            </a:r>
          </a:p>
          <a:p>
            <a:r>
              <a:rPr lang="en-US" b="1" dirty="0" smtClean="0"/>
              <a:t>and supervise the student’s performance at the worksite.</a:t>
            </a:r>
            <a:r>
              <a:rPr lang="en-US" dirty="0" smtClean="0"/>
              <a:t> </a:t>
            </a:r>
          </a:p>
          <a:p>
            <a:endParaRPr lang="en-US" dirty="0" smtClean="0"/>
          </a:p>
          <a:p>
            <a:r>
              <a:rPr lang="en-US" dirty="0" smtClean="0"/>
              <a:t>Site Contact:</a:t>
            </a:r>
          </a:p>
          <a:p>
            <a:r>
              <a:rPr lang="en-US" dirty="0" smtClean="0"/>
              <a:t>State and federal laws require interns, work experience and cooperative education students to be monitored at the work site on a monthly basis by school personnel. This procedure holds true any time a school is giving credit for Work-Based Learning experiences.</a:t>
            </a:r>
          </a:p>
          <a:p>
            <a:endParaRPr lang="en-US" dirty="0" smtClean="0"/>
          </a:p>
          <a:p>
            <a:r>
              <a:rPr lang="en-US" dirty="0" smtClean="0"/>
              <a:t>#6</a:t>
            </a:r>
          </a:p>
          <a:p>
            <a:endParaRPr lang="en-US" dirty="0" smtClean="0"/>
          </a:p>
          <a:p>
            <a:r>
              <a:rPr lang="en-US" dirty="0" smtClean="0"/>
              <a:t>•	Promote the many facets of Work-Based Learning</a:t>
            </a:r>
          </a:p>
          <a:p>
            <a:r>
              <a:rPr lang="en-US" dirty="0" smtClean="0"/>
              <a:t>•	Orient students and employers to their roles and responsibilities</a:t>
            </a:r>
          </a:p>
          <a:p>
            <a:r>
              <a:rPr lang="en-US" dirty="0" smtClean="0"/>
              <a:t>•	Conduct orientations and/or seminars that may include pre-employment and work readiness training and job search skills </a:t>
            </a:r>
          </a:p>
          <a:p>
            <a:r>
              <a:rPr lang="en-US" dirty="0" smtClean="0"/>
              <a:t>•	Set up, coordinate and/or provide basic safety training as appropriate to the placement</a:t>
            </a:r>
          </a:p>
          <a:p>
            <a:r>
              <a:rPr lang="en-US" dirty="0" smtClean="0"/>
              <a:t>•	Review and implement the Work-Based Learning policies and procedures of the district</a:t>
            </a:r>
          </a:p>
          <a:p>
            <a:r>
              <a:rPr lang="en-US" dirty="0" smtClean="0"/>
              <a:t>•	Keep accurate and complete data about student placement by gender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Youth Rules!</a:t>
            </a:r>
          </a:p>
          <a:p>
            <a:r>
              <a:rPr lang="en-US" sz="1200" b="1" kern="1200" baseline="0" dirty="0" smtClean="0">
                <a:solidFill>
                  <a:schemeClr val="tx1"/>
                </a:solidFill>
                <a:latin typeface="+mn-lt"/>
                <a:ea typeface="+mn-ea"/>
                <a:cs typeface="+mn-cs"/>
              </a:rPr>
              <a:t>U.S. Department of Labor</a:t>
            </a:r>
          </a:p>
          <a:p>
            <a:r>
              <a:rPr lang="en-US" sz="1200" kern="1200" baseline="0" dirty="0" smtClean="0">
                <a:solidFill>
                  <a:schemeClr val="tx1"/>
                </a:solidFill>
                <a:latin typeface="+mn-lt"/>
                <a:ea typeface="+mn-ea"/>
                <a:cs typeface="+mn-cs"/>
              </a:rPr>
              <a:t>www.youthrules.dol.gov</a:t>
            </a:r>
            <a:endParaRPr lang="en-US" dirty="0"/>
          </a:p>
        </p:txBody>
      </p:sp>
      <p:sp>
        <p:nvSpPr>
          <p:cNvPr id="4" name="Slide Number Placeholder 3"/>
          <p:cNvSpPr>
            <a:spLocks noGrp="1"/>
          </p:cNvSpPr>
          <p:nvPr>
            <p:ph type="sldNum" sz="quarter" idx="10"/>
          </p:nvPr>
        </p:nvSpPr>
        <p:spPr/>
        <p:txBody>
          <a:bodyPr/>
          <a:lstStyle/>
          <a:p>
            <a:fld id="{AB9E894E-3B76-584F-B924-485D2D742234}"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4188" y="2570883"/>
            <a:ext cx="7071113" cy="1470025"/>
          </a:xfrm>
          <a:prstGeom prst="rect">
            <a:avLst/>
          </a:prstGeom>
        </p:spPr>
        <p:txBody>
          <a:bodyPr lIns="0" tIns="0" rIns="0" bIns="0"/>
          <a:lstStyle>
            <a:lvl1pPr algn="l">
              <a:lnSpc>
                <a:spcPts val="3640"/>
              </a:lnSpc>
              <a:defRPr sz="3600" b="1" baseline="0">
                <a:solidFill>
                  <a:srgbClr val="EA3926"/>
                </a:solidFill>
              </a:defRPr>
            </a:lvl1pPr>
          </a:lstStyle>
          <a:p>
            <a:r>
              <a:rPr lang="en-US" dirty="0" smtClean="0"/>
              <a:t>Click Here to Add a Headline</a:t>
            </a:r>
            <a:endParaRPr lang="en-US" dirty="0"/>
          </a:p>
        </p:txBody>
      </p:sp>
      <p:cxnSp>
        <p:nvCxnSpPr>
          <p:cNvPr id="7" name="Straight Connector 6"/>
          <p:cNvCxnSpPr/>
          <p:nvPr userDrawn="1"/>
        </p:nvCxnSpPr>
        <p:spPr>
          <a:xfrm>
            <a:off x="484188" y="2245088"/>
            <a:ext cx="8105630" cy="0"/>
          </a:xfrm>
          <a:prstGeom prst="line">
            <a:avLst/>
          </a:prstGeom>
          <a:ln w="44450" cmpd="sng">
            <a:solidFill>
              <a:srgbClr val="EA39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5782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82812" y="1085274"/>
            <a:ext cx="7656733" cy="5611090"/>
          </a:xfrm>
          <a:prstGeom prst="rect">
            <a:avLst/>
          </a:prstGeom>
        </p:spPr>
        <p:txBody>
          <a:bodyPr vert="horz" lIns="0" tIns="0" rIns="0" bIns="0"/>
          <a:lstStyle>
            <a:lvl1pPr marL="0" indent="0">
              <a:buNone/>
              <a:defRPr lang="en-US" sz="2300" dirty="0" smtClean="0"/>
            </a:lvl1pPr>
            <a:lvl2pPr marL="342900" indent="-342900">
              <a:lnSpc>
                <a:spcPts val="2780"/>
              </a:lnSpc>
              <a:spcBef>
                <a:spcPts val="600"/>
              </a:spcBef>
              <a:spcAft>
                <a:spcPts val="600"/>
              </a:spcAft>
              <a:buClr>
                <a:schemeClr val="bg1">
                  <a:lumMod val="50000"/>
                </a:schemeClr>
              </a:buClr>
              <a:buSzPct val="96000"/>
              <a:buFont typeface="Arial"/>
              <a:buChar char="•"/>
              <a:defRPr lang="en-US" sz="1900"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p:txBody>
      </p:sp>
      <p:sp>
        <p:nvSpPr>
          <p:cNvPr id="10" name="Content Placeholder 9"/>
          <p:cNvSpPr>
            <a:spLocks noGrp="1"/>
          </p:cNvSpPr>
          <p:nvPr>
            <p:ph sz="quarter" idx="11"/>
          </p:nvPr>
        </p:nvSpPr>
        <p:spPr>
          <a:xfrm>
            <a:off x="482812" y="-8220"/>
            <a:ext cx="7091006" cy="871446"/>
          </a:xfrm>
          <a:prstGeom prst="rect">
            <a:avLst/>
          </a:prstGeom>
        </p:spPr>
        <p:txBody>
          <a:bodyPr vert="horz" lIns="0" tIns="0" rIns="0" bIns="0" anchor="b" anchorCtr="0"/>
          <a:lstStyle>
            <a:lvl1pPr marL="0" indent="0">
              <a:lnSpc>
                <a:spcPts val="2800"/>
              </a:lnSpc>
              <a:spcBef>
                <a:spcPts val="0"/>
              </a:spcBef>
              <a:buNone/>
              <a:defRPr sz="2600" b="1">
                <a:solidFill>
                  <a:srgbClr val="EA3926"/>
                </a:solidFill>
              </a:defRPr>
            </a:lvl1pPr>
            <a:lvl2pPr marL="457200" indent="0">
              <a:buNone/>
              <a:defRPr/>
            </a:lvl2pPr>
          </a:lstStyle>
          <a:p>
            <a:pPr lvl="0"/>
            <a:r>
              <a:rPr lang="en-US" dirty="0" smtClean="0"/>
              <a:t>Click to edit Master text styles</a:t>
            </a:r>
          </a:p>
        </p:txBody>
      </p:sp>
      <p:cxnSp>
        <p:nvCxnSpPr>
          <p:cNvPr id="6" name="Straight Connector 5"/>
          <p:cNvCxnSpPr/>
          <p:nvPr userDrawn="1"/>
        </p:nvCxnSpPr>
        <p:spPr>
          <a:xfrm>
            <a:off x="484188" y="949311"/>
            <a:ext cx="7747721" cy="0"/>
          </a:xfrm>
          <a:prstGeom prst="line">
            <a:avLst/>
          </a:prstGeom>
          <a:ln w="44450" cmpd="sng">
            <a:solidFill>
              <a:srgbClr val="EA39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2689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82812" y="623455"/>
            <a:ext cx="7645188" cy="5853545"/>
          </a:xfrm>
          <a:prstGeom prst="rect">
            <a:avLst/>
          </a:prstGeom>
        </p:spPr>
        <p:txBody>
          <a:bodyPr vert="horz" lIns="0" tIns="0" rIns="0" bIns="0"/>
          <a:lstStyle>
            <a:lvl1pPr marL="0" indent="0">
              <a:buNone/>
              <a:defRPr lang="en-US" sz="2300" dirty="0" smtClean="0"/>
            </a:lvl1pPr>
            <a:lvl2pPr marL="342900" indent="-342900">
              <a:lnSpc>
                <a:spcPts val="2780"/>
              </a:lnSpc>
              <a:spcBef>
                <a:spcPts val="600"/>
              </a:spcBef>
              <a:spcAft>
                <a:spcPts val="600"/>
              </a:spcAft>
              <a:buClr>
                <a:schemeClr val="bg1">
                  <a:lumMod val="50000"/>
                </a:schemeClr>
              </a:buClr>
              <a:buSzPct val="96000"/>
              <a:buFont typeface="Arial"/>
              <a:buChar char="•"/>
              <a:defRPr lang="en-US" sz="1900"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06904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246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2467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a:extLst>
              <a:ext uri="{28A0092B-C50C-407E-A947-70E740481C1C}">
                <a14:useLocalDpi xmlns:a14="http://schemas.microsoft.com/office/drawing/2010/main" xmlns="" val="0"/>
              </a:ext>
            </a:extLst>
          </a:blip>
          <a:srcRect l="82088"/>
          <a:stretch/>
        </p:blipFill>
        <p:spPr>
          <a:xfrm>
            <a:off x="7504545" y="0"/>
            <a:ext cx="1637017" cy="6858000"/>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xmlns="" val="289255592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8"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6026065"/>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d.gov/offices/OCR/docs/nondisc.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seeksolutions.org/" TargetMode="External"/><Relationship Id="rId5" Type="http://schemas.openxmlformats.org/officeDocument/2006/relationships/hyperlink" Target="http://www.careersmarts.com/" TargetMode="External"/><Relationship Id="rId4" Type="http://schemas.openxmlformats.org/officeDocument/2006/relationships/hyperlink" Target="http://www.dol.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egalmomentum.org/" TargetMode="External"/><Relationship Id="rId2" Type="http://schemas.openxmlformats.org/officeDocument/2006/relationships/hyperlink" Target="mailto:bwatson@legalmomentum.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3"/>
          <p:cNvSpPr>
            <a:spLocks noChangeArrowheads="1"/>
          </p:cNvSpPr>
          <p:nvPr/>
        </p:nvSpPr>
        <p:spPr bwMode="auto">
          <a:xfrm>
            <a:off x="0" y="5392738"/>
            <a:ext cx="4912659" cy="1200329"/>
          </a:xfrm>
          <a:prstGeom prst="rect">
            <a:avLst/>
          </a:prstGeom>
          <a:noFill/>
          <a:ln w="9525">
            <a:noFill/>
            <a:miter lim="800000"/>
            <a:headEnd/>
            <a:tailEnd/>
          </a:ln>
        </p:spPr>
        <p:txBody>
          <a:bodyPr wrap="square">
            <a:spAutoFit/>
          </a:bodyPr>
          <a:lstStyle/>
          <a:p>
            <a:pPr defTabSz="914400"/>
            <a:r>
              <a:rPr lang="en-US" dirty="0"/>
              <a:t>BRIGITTE A. WATSON, Esq</a:t>
            </a:r>
            <a:r>
              <a:rPr lang="en-US" dirty="0" smtClean="0"/>
              <a:t>. </a:t>
            </a:r>
            <a:r>
              <a:rPr lang="en-US" dirty="0"/>
              <a:t/>
            </a:r>
            <a:br>
              <a:rPr lang="en-US" dirty="0"/>
            </a:br>
            <a:r>
              <a:rPr lang="en-US" dirty="0" smtClean="0"/>
              <a:t>Program Coordinator</a:t>
            </a:r>
            <a:r>
              <a:rPr lang="en-US" b="1" dirty="0"/>
              <a:t/>
            </a:r>
            <a:br>
              <a:rPr lang="en-US" b="1" dirty="0"/>
            </a:br>
            <a:r>
              <a:rPr lang="en-US" dirty="0">
                <a:latin typeface="Arial" pitchFamily="34" charset="0"/>
              </a:rPr>
              <a:t/>
            </a:r>
            <a:br>
              <a:rPr lang="en-US" dirty="0">
                <a:latin typeface="Arial" pitchFamily="34" charset="0"/>
              </a:rPr>
            </a:br>
            <a:endParaRPr lang="en-US" dirty="0">
              <a:latin typeface="Arial" pitchFamily="34" charset="0"/>
            </a:endParaRPr>
          </a:p>
        </p:txBody>
      </p:sp>
      <p:pic>
        <p:nvPicPr>
          <p:cNvPr id="8" name="Picture 7" descr="C:\Users\bwatson\AppData\Local\Microsoft\Windows\Temporary Internet Files\Content.Outlook\XISGLWZB\Current 2013 LM Logo.jpg"/>
          <p:cNvPicPr/>
          <p:nvPr/>
        </p:nvPicPr>
        <p:blipFill>
          <a:blip r:embed="rId3"/>
          <a:srcRect/>
          <a:stretch>
            <a:fillRect/>
          </a:stretch>
        </p:blipFill>
        <p:spPr bwMode="auto">
          <a:xfrm>
            <a:off x="5244352" y="5392738"/>
            <a:ext cx="3729319" cy="896471"/>
          </a:xfrm>
          <a:prstGeom prst="rect">
            <a:avLst/>
          </a:prstGeom>
          <a:noFill/>
          <a:ln w="9525">
            <a:noFill/>
            <a:miter lim="800000"/>
            <a:headEnd/>
            <a:tailEnd/>
          </a:ln>
        </p:spPr>
      </p:pic>
      <p:sp>
        <p:nvSpPr>
          <p:cNvPr id="6" name="Rectangle 5"/>
          <p:cNvSpPr/>
          <p:nvPr/>
        </p:nvSpPr>
        <p:spPr>
          <a:xfrm>
            <a:off x="519863" y="3613665"/>
            <a:ext cx="4536231" cy="954107"/>
          </a:xfrm>
          <a:prstGeom prst="rect">
            <a:avLst/>
          </a:prstGeom>
        </p:spPr>
        <p:txBody>
          <a:bodyPr wrap="square">
            <a:spAutoFit/>
          </a:bodyPr>
          <a:lstStyle/>
          <a:p>
            <a:r>
              <a:rPr lang="en-US" sz="2800" b="1" dirty="0" smtClean="0"/>
              <a:t>Work-Based Learning: Gender Compliance</a:t>
            </a:r>
            <a:endParaRPr lang="en-US" sz="2800" dirty="0"/>
          </a:p>
        </p:txBody>
      </p:sp>
    </p:spTree>
    <p:extLst>
      <p:ext uri="{BB962C8B-B14F-4D97-AF65-F5344CB8AC3E}">
        <p14:creationId xmlns:p14="http://schemas.microsoft.com/office/powerpoint/2010/main" xmlns="" val="2935606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algn="ctr"/>
            <a:r>
              <a:rPr lang="en-US" sz="2400" dirty="0" smtClean="0"/>
              <a:t>Proven Recruitment Strategy: </a:t>
            </a:r>
          </a:p>
          <a:p>
            <a:pPr algn="ctr"/>
            <a:r>
              <a:rPr lang="en-US" sz="2400" dirty="0" smtClean="0"/>
              <a:t>Marketing and Role Models</a:t>
            </a:r>
            <a:endParaRPr lang="en-US" sz="2400" dirty="0"/>
          </a:p>
        </p:txBody>
      </p:sp>
      <p:sp>
        <p:nvSpPr>
          <p:cNvPr id="4" name="Rectangle 2"/>
          <p:cNvSpPr>
            <a:spLocks noGrp="1" noChangeArrowheads="1"/>
          </p:cNvSpPr>
          <p:nvPr>
            <p:ph sz="quarter" idx="10"/>
          </p:nvPr>
        </p:nvSpPr>
        <p:spPr bwMode="auto">
          <a:xfrm>
            <a:off x="482812" y="1085274"/>
            <a:ext cx="4770506" cy="5204490"/>
          </a:xfrm>
          <a:prstGeom prst="rect">
            <a:avLst/>
          </a:prstGeom>
          <a:noFill/>
          <a:ln w="9525">
            <a:noFill/>
            <a:miter lim="800000"/>
            <a:headEnd/>
            <a:tailEnd/>
          </a:ln>
        </p:spPr>
        <p:txBody>
          <a:bodyPr wrap="square" lIns="91429" tIns="45714" rIns="91429" bIns="45714">
            <a:spAutoFit/>
          </a:bodyPr>
          <a:lstStyle/>
          <a:p>
            <a:pPr defTabSz="508000" eaLnBrk="0" hangingPunct="0">
              <a:spcBef>
                <a:spcPct val="30000"/>
              </a:spcBef>
            </a:pPr>
            <a:r>
              <a:rPr lang="en-US" sz="2200" dirty="0">
                <a:latin typeface="Arial" pitchFamily="34" charset="0"/>
                <a:ea typeface="MS PGothic" pitchFamily="34" charset="-128"/>
              </a:rPr>
              <a:t>For example, this is the image on the cover of Legal Momentum’s </a:t>
            </a:r>
            <a:r>
              <a:rPr lang="en-US" sz="2200" b="1" dirty="0">
                <a:solidFill>
                  <a:srgbClr val="0070C0"/>
                </a:solidFill>
                <a:latin typeface="Arial" pitchFamily="34" charset="0"/>
                <a:ea typeface="MS PGothic" pitchFamily="34" charset="-128"/>
              </a:rPr>
              <a:t>“Can a Girl Be a Carpenter?” </a:t>
            </a:r>
            <a:r>
              <a:rPr lang="en-US" sz="2200" dirty="0">
                <a:latin typeface="Arial" pitchFamily="34" charset="0"/>
                <a:ea typeface="MS PGothic" pitchFamily="34" charset="-128"/>
              </a:rPr>
              <a:t>flyer. The message is loud and clear without reading one word.</a:t>
            </a:r>
          </a:p>
          <a:p>
            <a:pPr defTabSz="508000" eaLnBrk="0" hangingPunct="0">
              <a:spcBef>
                <a:spcPct val="30000"/>
              </a:spcBef>
            </a:pPr>
            <a:endParaRPr lang="en-US" sz="2200" dirty="0">
              <a:latin typeface="Arial" pitchFamily="34" charset="0"/>
              <a:ea typeface="MS PGothic" pitchFamily="34" charset="-128"/>
            </a:endParaRPr>
          </a:p>
          <a:p>
            <a:pPr defTabSz="508000"/>
            <a:r>
              <a:rPr lang="en-US" sz="2200" dirty="0">
                <a:latin typeface="Arial" pitchFamily="34" charset="0"/>
                <a:ea typeface="MS PGothic" pitchFamily="34" charset="-128"/>
              </a:rPr>
              <a:t>Include nontraditional workers in your career presentations to both students and parents. </a:t>
            </a:r>
          </a:p>
          <a:p>
            <a:pPr defTabSz="508000"/>
            <a:endParaRPr lang="en-US" sz="2200" dirty="0">
              <a:latin typeface="Arial" pitchFamily="34" charset="0"/>
              <a:ea typeface="MS PGothic" pitchFamily="34" charset="-128"/>
            </a:endParaRPr>
          </a:p>
          <a:p>
            <a:pPr defTabSz="508000"/>
            <a:r>
              <a:rPr lang="en-US" sz="2200" dirty="0">
                <a:latin typeface="Arial" pitchFamily="34" charset="0"/>
                <a:ea typeface="MS PGothic" pitchFamily="34" charset="-128"/>
              </a:rPr>
              <a:t>Studies have </a:t>
            </a:r>
            <a:r>
              <a:rPr lang="en-US" sz="2200" dirty="0" smtClean="0">
                <a:latin typeface="Arial" pitchFamily="34" charset="0"/>
                <a:ea typeface="MS PGothic" pitchFamily="34" charset="-128"/>
              </a:rPr>
              <a:t>shown </a:t>
            </a:r>
            <a:r>
              <a:rPr lang="en-US" sz="2200" dirty="0">
                <a:latin typeface="Arial" pitchFamily="34" charset="0"/>
                <a:ea typeface="MS PGothic" pitchFamily="34" charset="-128"/>
              </a:rPr>
              <a:t>that </a:t>
            </a:r>
            <a:r>
              <a:rPr lang="en-US" sz="2200" b="1" dirty="0">
                <a:solidFill>
                  <a:srgbClr val="0070C0"/>
                </a:solidFill>
                <a:latin typeface="Arial" pitchFamily="34" charset="0"/>
                <a:ea typeface="MS PGothic" pitchFamily="34" charset="-128"/>
              </a:rPr>
              <a:t>seeing people</a:t>
            </a:r>
            <a:r>
              <a:rPr lang="en-US" sz="2200" dirty="0">
                <a:latin typeface="Arial" pitchFamily="34" charset="0"/>
                <a:ea typeface="MS PGothic" pitchFamily="34" charset="-128"/>
              </a:rPr>
              <a:t> engaged in nontraditional </a:t>
            </a:r>
          </a:p>
          <a:p>
            <a:pPr defTabSz="508000"/>
            <a:r>
              <a:rPr lang="en-US" sz="2200" dirty="0">
                <a:latin typeface="Arial" pitchFamily="34" charset="0"/>
                <a:ea typeface="MS PGothic" pitchFamily="34" charset="-128"/>
              </a:rPr>
              <a:t>careers is the number one way to interest students in those careers. </a:t>
            </a:r>
          </a:p>
        </p:txBody>
      </p:sp>
      <p:pic>
        <p:nvPicPr>
          <p:cNvPr id="5" name="Picture 1"/>
          <p:cNvPicPr>
            <a:picLocks noChangeAspect="1"/>
          </p:cNvPicPr>
          <p:nvPr/>
        </p:nvPicPr>
        <p:blipFill>
          <a:blip r:embed="rId2"/>
          <a:srcRect/>
          <a:stretch>
            <a:fillRect/>
          </a:stretch>
        </p:blipFill>
        <p:spPr bwMode="auto">
          <a:xfrm>
            <a:off x="5114612" y="1208088"/>
            <a:ext cx="3227982" cy="480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99247" y="200967"/>
            <a:ext cx="7091006" cy="984738"/>
          </a:xfrm>
        </p:spPr>
        <p:txBody>
          <a:bodyPr/>
          <a:lstStyle/>
          <a:p>
            <a:pPr algn="ctr"/>
            <a:r>
              <a:rPr lang="en-US" sz="2400" dirty="0" smtClean="0"/>
              <a:t/>
            </a:r>
            <a:br>
              <a:rPr lang="en-US" sz="2400" dirty="0" smtClean="0"/>
            </a:br>
            <a:endParaRPr lang="en-US" sz="2400" dirty="0" smtClean="0"/>
          </a:p>
          <a:p>
            <a:pPr algn="ctr"/>
            <a:endParaRPr lang="en-US" sz="2400" dirty="0" smtClean="0"/>
          </a:p>
          <a:p>
            <a:pPr algn="ctr"/>
            <a:endParaRPr lang="en-US" sz="2400" dirty="0" smtClean="0"/>
          </a:p>
          <a:p>
            <a:pPr marL="342900" indent="-342900">
              <a:lnSpc>
                <a:spcPct val="90000"/>
              </a:lnSpc>
              <a:spcBef>
                <a:spcPct val="20000"/>
              </a:spcBef>
              <a:defRPr/>
            </a:pPr>
            <a:endParaRPr lang="en-US" sz="2800" dirty="0" smtClean="0"/>
          </a:p>
          <a:p>
            <a:pPr marL="342900" indent="-342900">
              <a:lnSpc>
                <a:spcPct val="90000"/>
              </a:lnSpc>
              <a:spcBef>
                <a:spcPct val="20000"/>
              </a:spcBef>
              <a:defRPr/>
            </a:pPr>
            <a:endParaRPr lang="en-US" sz="28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000" dirty="0" smtClean="0"/>
          </a:p>
          <a:p>
            <a:pPr algn="ctr"/>
            <a:r>
              <a:rPr lang="en-US" sz="2000" dirty="0" smtClean="0"/>
              <a:t>Another Recruitment Strategy: Career Counseling</a:t>
            </a:r>
          </a:p>
          <a:p>
            <a:pPr algn="ctr"/>
            <a:r>
              <a:rPr lang="en-US" sz="2000" dirty="0" smtClean="0"/>
              <a:t>Is there a “Career DNA” for girls that is different from boys</a:t>
            </a:r>
            <a:r>
              <a:rPr lang="en-US" sz="2400" dirty="0" smtClean="0"/>
              <a:t>?</a:t>
            </a:r>
          </a:p>
          <a:p>
            <a:pPr algn="ctr"/>
            <a:endParaRPr lang="en-US" dirty="0"/>
          </a:p>
        </p:txBody>
      </p:sp>
      <p:sp>
        <p:nvSpPr>
          <p:cNvPr id="4" name="Rectangle 3"/>
          <p:cNvSpPr txBox="1">
            <a:spLocks/>
          </p:cNvSpPr>
          <p:nvPr/>
        </p:nvSpPr>
        <p:spPr>
          <a:xfrm>
            <a:off x="409575" y="979767"/>
            <a:ext cx="8315325" cy="5478183"/>
          </a:xfrm>
          <a:prstGeom prst="rect">
            <a:avLst/>
          </a:prstGeom>
        </p:spPr>
        <p:txBody>
          <a:bodyPr/>
          <a:lstStyle/>
          <a:p>
            <a:pPr marL="342900" indent="-342900">
              <a:lnSpc>
                <a:spcPct val="90000"/>
              </a:lnSpc>
              <a:spcBef>
                <a:spcPct val="20000"/>
              </a:spcBef>
              <a:defRPr/>
            </a:pPr>
            <a:r>
              <a:rPr lang="en-US" sz="2400" b="1" dirty="0" smtClean="0"/>
              <a:t>Counselors/WBL Coordinators should: </a:t>
            </a:r>
          </a:p>
          <a:p>
            <a:pPr marL="342900" indent="-342900">
              <a:lnSpc>
                <a:spcPct val="90000"/>
              </a:lnSpc>
              <a:spcBef>
                <a:spcPct val="20000"/>
              </a:spcBef>
              <a:defRPr/>
            </a:pPr>
            <a:endParaRPr lang="en-US" sz="2400" dirty="0" smtClean="0"/>
          </a:p>
          <a:p>
            <a:pPr marL="342900" indent="-342900">
              <a:lnSpc>
                <a:spcPct val="90000"/>
              </a:lnSpc>
              <a:spcBef>
                <a:spcPct val="20000"/>
              </a:spcBef>
              <a:buFont typeface="Arial"/>
              <a:buChar char="•"/>
              <a:defRPr/>
            </a:pPr>
            <a:r>
              <a:rPr lang="en-US" sz="2400" b="1" dirty="0" smtClean="0"/>
              <a:t>Provide relevant, up-to-date occupational and career-related information about many types of employment.  </a:t>
            </a:r>
          </a:p>
          <a:p>
            <a:pPr marL="342900" indent="-342900">
              <a:lnSpc>
                <a:spcPct val="90000"/>
              </a:lnSpc>
              <a:spcBef>
                <a:spcPct val="20000"/>
              </a:spcBef>
              <a:buFont typeface="Arial"/>
              <a:buChar char="•"/>
              <a:defRPr/>
            </a:pPr>
            <a:endParaRPr lang="en-US" sz="2400" b="1" dirty="0" smtClean="0"/>
          </a:p>
          <a:p>
            <a:pPr marL="342900" lvl="0" indent="-342900">
              <a:lnSpc>
                <a:spcPct val="90000"/>
              </a:lnSpc>
              <a:spcBef>
                <a:spcPct val="20000"/>
              </a:spcBef>
              <a:buFont typeface="Arial"/>
              <a:buChar char="•"/>
              <a:defRPr/>
            </a:pPr>
            <a:r>
              <a:rPr lang="en-US" sz="2400" b="1" dirty="0" smtClean="0"/>
              <a:t>Encourage girls to pursue training, goal setting and decision-making about a potential (non-traditional) career pathways.</a:t>
            </a:r>
          </a:p>
          <a:p>
            <a:pPr marL="342900" indent="-342900">
              <a:lnSpc>
                <a:spcPct val="90000"/>
              </a:lnSpc>
              <a:spcBef>
                <a:spcPct val="20000"/>
              </a:spcBef>
              <a:buFont typeface="Arial"/>
              <a:buChar char="•"/>
              <a:defRPr/>
            </a:pPr>
            <a:endParaRPr lang="en-US" sz="2400" b="1" dirty="0" smtClean="0"/>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400" b="1" i="0" u="none" strike="noStrike" kern="1200" cap="none" spc="0" normalizeH="0" baseline="0" noProof="0" dirty="0" smtClean="0">
                <a:ln>
                  <a:noFill/>
                </a:ln>
                <a:solidFill>
                  <a:srgbClr val="0070C0"/>
                </a:solidFill>
                <a:effectLst/>
                <a:uLnTx/>
                <a:uFillTx/>
                <a:latin typeface="+mn-lt"/>
                <a:ea typeface="+mn-ea"/>
                <a:cs typeface="+mn-cs"/>
              </a:rPr>
              <a:t>Directly address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sexist attitudes and assumptions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in the school and wider culture.</a:t>
            </a:r>
          </a:p>
          <a:p>
            <a:pPr marL="342900" marR="0" lvl="0" indent="-342900" algn="l" defTabSz="457200" rtl="0" eaLnBrk="1" fontAlgn="auto" latinLnBrk="0" hangingPunct="1">
              <a:lnSpc>
                <a:spcPct val="9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Participate in regular professional development and learn new techniques for addressing gender equity issues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nvPr>
        </p:nvGraphicFramePr>
        <p:xfrm>
          <a:off x="482812" y="1322589"/>
          <a:ext cx="7540597" cy="5143839"/>
        </p:xfrm>
        <a:graphic>
          <a:graphicData uri="http://schemas.openxmlformats.org/drawingml/2006/table">
            <a:tbl>
              <a:tblPr firstRow="1" bandRow="1">
                <a:tableStyleId>{5C22544A-7EE6-4342-B048-85BDC9FD1C3A}</a:tableStyleId>
              </a:tblPr>
              <a:tblGrid>
                <a:gridCol w="1519370"/>
                <a:gridCol w="966088"/>
                <a:gridCol w="1012057"/>
                <a:gridCol w="811398"/>
                <a:gridCol w="1077228"/>
                <a:gridCol w="944221"/>
                <a:gridCol w="1210235"/>
              </a:tblGrid>
              <a:tr h="744218">
                <a:tc>
                  <a:txBody>
                    <a:bodyPr/>
                    <a:lstStyle/>
                    <a:p>
                      <a:pPr algn="ctr"/>
                      <a:r>
                        <a:rPr lang="en-US" sz="1000" b="1" kern="1200" dirty="0" smtClean="0">
                          <a:solidFill>
                            <a:schemeClr val="lt1"/>
                          </a:solidFill>
                          <a:latin typeface="+mn-lt"/>
                          <a:ea typeface="+mn-ea"/>
                          <a:cs typeface="+mn-cs"/>
                        </a:rPr>
                        <a:t>OVERALL TOTALS</a:t>
                      </a:r>
                      <a:endParaRPr lang="en-US" sz="1000" b="1" dirty="0"/>
                    </a:p>
                  </a:txBody>
                  <a:tcPr/>
                </a:tc>
                <a:tc>
                  <a:txBody>
                    <a:bodyPr/>
                    <a:lstStyle/>
                    <a:p>
                      <a:pPr algn="ctr"/>
                      <a:r>
                        <a:rPr lang="en-US" sz="1000" b="1" kern="1200" dirty="0" smtClean="0">
                          <a:solidFill>
                            <a:schemeClr val="lt1"/>
                          </a:solidFill>
                          <a:latin typeface="+mn-lt"/>
                          <a:ea typeface="+mn-ea"/>
                          <a:cs typeface="+mn-cs"/>
                        </a:rPr>
                        <a:t>Program Total</a:t>
                      </a:r>
                      <a:endParaRPr lang="en-US" sz="1000" b="1" dirty="0"/>
                    </a:p>
                  </a:txBody>
                  <a:tcPr/>
                </a:tc>
                <a:tc gridSpan="2">
                  <a:txBody>
                    <a:bodyPr/>
                    <a:lstStyle/>
                    <a:p>
                      <a:pPr algn="ctr"/>
                      <a:r>
                        <a:rPr lang="en-US" sz="1000" b="1" kern="1200" dirty="0" smtClean="0">
                          <a:solidFill>
                            <a:schemeClr val="lt1"/>
                          </a:solidFill>
                          <a:latin typeface="+mn-lt"/>
                          <a:ea typeface="+mn-ea"/>
                          <a:cs typeface="+mn-cs"/>
                        </a:rPr>
                        <a:t>Female Total</a:t>
                      </a:r>
                      <a:endParaRPr lang="en-US" sz="1000" b="1" dirty="0"/>
                    </a:p>
                  </a:txBody>
                  <a:tcPr/>
                </a:tc>
                <a:tc hMerge="1">
                  <a:txBody>
                    <a:bodyPr/>
                    <a:lstStyle/>
                    <a:p>
                      <a:endParaRPr lang="en-US" sz="1200" dirty="0"/>
                    </a:p>
                  </a:txBody>
                  <a:tcPr/>
                </a:tc>
                <a:tc>
                  <a:txBody>
                    <a:bodyPr/>
                    <a:lstStyle/>
                    <a:p>
                      <a:pPr algn="ctr"/>
                      <a:endParaRPr lang="en-US" sz="1000" b="1"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lt1"/>
                          </a:solidFill>
                          <a:latin typeface="+mn-lt"/>
                          <a:ea typeface="+mn-ea"/>
                          <a:cs typeface="+mn-cs"/>
                        </a:rPr>
                        <a:t>Male Total</a:t>
                      </a:r>
                      <a:endParaRPr lang="en-US" sz="1000" b="1" dirty="0" smtClean="0"/>
                    </a:p>
                    <a:p>
                      <a:pPr algn="ctr"/>
                      <a:endParaRPr lang="en-US" sz="1000" b="1" dirty="0"/>
                    </a:p>
                  </a:txBody>
                  <a:tcPr/>
                </a:tc>
                <a:tc hMerge="1">
                  <a:txBody>
                    <a:bodyPr/>
                    <a:lstStyle/>
                    <a:p>
                      <a:endParaRPr lang="en-US" sz="1200" dirty="0"/>
                    </a:p>
                  </a:txBody>
                  <a:tcPr/>
                </a:tc>
              </a:tr>
              <a:tr h="534934">
                <a:tc>
                  <a:txBody>
                    <a:bodyPr/>
                    <a:lstStyle/>
                    <a:p>
                      <a:r>
                        <a:rPr lang="en-US" sz="1000" kern="1200" dirty="0" smtClean="0">
                          <a:solidFill>
                            <a:schemeClr val="dk1"/>
                          </a:solidFill>
                          <a:latin typeface="+mn-lt"/>
                          <a:ea typeface="+mn-ea"/>
                          <a:cs typeface="+mn-cs"/>
                        </a:rPr>
                        <a:t>Number of students enrolled in this CTE </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752103">
                <a:tc>
                  <a:txBody>
                    <a:bodyPr/>
                    <a:lstStyle/>
                    <a:p>
                      <a:r>
                        <a:rPr lang="en-US" sz="1000" kern="1200" dirty="0" smtClean="0">
                          <a:solidFill>
                            <a:schemeClr val="dk1"/>
                          </a:solidFill>
                          <a:latin typeface="+mn-lt"/>
                          <a:ea typeface="+mn-ea"/>
                          <a:cs typeface="+mn-cs"/>
                        </a:rPr>
                        <a:t>Number of students participating in work based learning (WBL) activities</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588602">
                <a:tc>
                  <a:txBody>
                    <a:bodyPr/>
                    <a:lstStyle/>
                    <a:p>
                      <a:r>
                        <a:rPr lang="en-US" sz="1000" kern="1200" dirty="0" smtClean="0">
                          <a:solidFill>
                            <a:schemeClr val="dk1"/>
                          </a:solidFill>
                          <a:latin typeface="+mn-lt"/>
                          <a:ea typeface="+mn-ea"/>
                          <a:cs typeface="+mn-cs"/>
                        </a:rPr>
                        <a:t>The number of students who are participating in Internships.</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431174">
                <a:tc>
                  <a:txBody>
                    <a:bodyPr/>
                    <a:lstStyle/>
                    <a:p>
                      <a:r>
                        <a:rPr lang="en-US" sz="1000" b="1" dirty="0" smtClean="0"/>
                        <a:t>Category</a:t>
                      </a:r>
                      <a:endParaRPr lang="en-US" sz="1000" b="1" dirty="0"/>
                    </a:p>
                  </a:txBody>
                  <a:tcPr/>
                </a:tc>
                <a:tc>
                  <a:txBody>
                    <a:bodyPr/>
                    <a:lstStyle/>
                    <a:p>
                      <a:r>
                        <a:rPr lang="en-US" sz="1000" b="1" dirty="0" smtClean="0"/>
                        <a:t>Grade 11 Total</a:t>
                      </a:r>
                      <a:endParaRPr lang="en-US" sz="1000" b="1" dirty="0"/>
                    </a:p>
                  </a:txBody>
                  <a:tcPr/>
                </a:tc>
                <a:tc>
                  <a:txBody>
                    <a:bodyPr/>
                    <a:lstStyle/>
                    <a:p>
                      <a:r>
                        <a:rPr lang="en-US" sz="1000" b="1" kern="1200" dirty="0" smtClean="0">
                          <a:solidFill>
                            <a:schemeClr val="dk1"/>
                          </a:solidFill>
                          <a:latin typeface="+mn-lt"/>
                          <a:ea typeface="+mn-ea"/>
                          <a:cs typeface="+mn-cs"/>
                        </a:rPr>
                        <a:t>Grade 11 Female</a:t>
                      </a:r>
                      <a:endParaRPr lang="en-US" sz="1000" b="1" dirty="0"/>
                    </a:p>
                  </a:txBody>
                  <a:tcPr/>
                </a:tc>
                <a:tc>
                  <a:txBody>
                    <a:bodyPr/>
                    <a:lstStyle/>
                    <a:p>
                      <a:r>
                        <a:rPr lang="en-US" sz="1000" b="1" dirty="0" smtClean="0"/>
                        <a:t>Grade 11 Male</a:t>
                      </a:r>
                      <a:endParaRPr lang="en-US" sz="10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dk1"/>
                          </a:solidFill>
                          <a:latin typeface="+mn-lt"/>
                          <a:ea typeface="+mn-ea"/>
                          <a:cs typeface="+mn-cs"/>
                        </a:rPr>
                        <a:t>Grade 12 Total</a:t>
                      </a:r>
                      <a:endParaRPr lang="en-US" sz="1000" b="1" dirty="0" smtClean="0"/>
                    </a:p>
                  </a:txBody>
                  <a:tcPr/>
                </a:tc>
                <a:tc>
                  <a:txBody>
                    <a:bodyPr/>
                    <a:lstStyle/>
                    <a:p>
                      <a:r>
                        <a:rPr lang="en-US" sz="1000" b="1" kern="1200" dirty="0" smtClean="0">
                          <a:solidFill>
                            <a:schemeClr val="dk1"/>
                          </a:solidFill>
                          <a:latin typeface="+mn-lt"/>
                          <a:ea typeface="+mn-ea"/>
                          <a:cs typeface="+mn-cs"/>
                        </a:rPr>
                        <a:t>Grade 12 Female</a:t>
                      </a:r>
                      <a:endParaRPr lang="en-US" sz="1000" b="1" dirty="0"/>
                    </a:p>
                  </a:txBody>
                  <a:tcPr/>
                </a:tc>
                <a:tc>
                  <a:txBody>
                    <a:bodyPr/>
                    <a:lstStyle/>
                    <a:p>
                      <a:r>
                        <a:rPr lang="en-US" sz="1000" b="1" dirty="0" smtClean="0"/>
                        <a:t>Grade 12 Male</a:t>
                      </a:r>
                      <a:endParaRPr lang="en-US" sz="1000" b="1" dirty="0"/>
                    </a:p>
                  </a:txBody>
                  <a:tcPr/>
                </a:tc>
              </a:tr>
              <a:tr h="588602">
                <a:tc>
                  <a:txBody>
                    <a:bodyPr/>
                    <a:lstStyle/>
                    <a:p>
                      <a:r>
                        <a:rPr lang="en-US" sz="1000" kern="1200" dirty="0" smtClean="0">
                          <a:solidFill>
                            <a:schemeClr val="dk1"/>
                          </a:solidFill>
                          <a:latin typeface="+mn-lt"/>
                          <a:ea typeface="+mn-ea"/>
                          <a:cs typeface="+mn-cs"/>
                        </a:rPr>
                        <a:t>Number of students enrolled in this CTE program.</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752103">
                <a:tc>
                  <a:txBody>
                    <a:bodyPr/>
                    <a:lstStyle/>
                    <a:p>
                      <a:r>
                        <a:rPr lang="en-US" sz="1000" kern="1200" dirty="0" smtClean="0">
                          <a:solidFill>
                            <a:schemeClr val="dk1"/>
                          </a:solidFill>
                          <a:latin typeface="+mn-lt"/>
                          <a:ea typeface="+mn-ea"/>
                          <a:cs typeface="+mn-cs"/>
                        </a:rPr>
                        <a:t>Number of students participating in work based learning (WBL) activities</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r h="752103">
                <a:tc>
                  <a:txBody>
                    <a:bodyPr/>
                    <a:lstStyle/>
                    <a:p>
                      <a:r>
                        <a:rPr lang="en-US" sz="1000" kern="1200" dirty="0" smtClean="0">
                          <a:solidFill>
                            <a:schemeClr val="dk1"/>
                          </a:solidFill>
                          <a:latin typeface="+mn-lt"/>
                          <a:ea typeface="+mn-ea"/>
                          <a:cs typeface="+mn-cs"/>
                        </a:rPr>
                        <a:t>Of the WBL students, the number who are participating in WBL Internships.</a:t>
                      </a:r>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
        <p:nvSpPr>
          <p:cNvPr id="3" name="Content Placeholder 2"/>
          <p:cNvSpPr>
            <a:spLocks noGrp="1"/>
          </p:cNvSpPr>
          <p:nvPr>
            <p:ph sz="quarter" idx="11"/>
          </p:nvPr>
        </p:nvSpPr>
        <p:spPr/>
        <p:txBody>
          <a:bodyPr/>
          <a:lstStyle/>
          <a:p>
            <a:pPr algn="ctr"/>
            <a:r>
              <a:rPr lang="en-US" dirty="0" smtClean="0"/>
              <a:t>Track Placement Data </a:t>
            </a:r>
          </a:p>
          <a:p>
            <a:pPr algn="ctr"/>
            <a:r>
              <a:rPr lang="en-US" dirty="0" smtClean="0"/>
              <a:t>Evaluate Your Schools Gender Awareness</a:t>
            </a:r>
            <a:endParaRPr lang="en-US" dirty="0"/>
          </a:p>
        </p:txBody>
      </p:sp>
      <p:sp>
        <p:nvSpPr>
          <p:cNvPr id="5" name="Rectangle 4"/>
          <p:cNvSpPr/>
          <p:nvPr/>
        </p:nvSpPr>
        <p:spPr>
          <a:xfrm>
            <a:off x="482814" y="953255"/>
            <a:ext cx="7374997" cy="369332"/>
          </a:xfrm>
          <a:prstGeom prst="rect">
            <a:avLst/>
          </a:prstGeom>
        </p:spPr>
        <p:txBody>
          <a:bodyPr wrap="square">
            <a:spAutoFit/>
          </a:bodyPr>
          <a:lstStyle/>
          <a:p>
            <a:r>
              <a:rPr lang="en-US" dirty="0" smtClean="0"/>
              <a:t>SAMPLE PROGRAM ENROLLMENT DATA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gn="ctr"/>
            <a:endParaRPr lang="en-US" dirty="0" smtClean="0"/>
          </a:p>
          <a:p>
            <a:pPr algn="ctr"/>
            <a:endParaRPr lang="en-US" dirty="0"/>
          </a:p>
          <a:p>
            <a:pPr algn="ctr"/>
            <a:endParaRPr lang="en-US" dirty="0" smtClean="0"/>
          </a:p>
          <a:p>
            <a:pPr algn="ctr"/>
            <a:endParaRPr lang="en-US" dirty="0"/>
          </a:p>
          <a:p>
            <a:pPr algn="ctr"/>
            <a:r>
              <a:rPr lang="en-US" sz="9600" dirty="0" smtClean="0"/>
              <a:t>Partnerships</a:t>
            </a:r>
            <a:endParaRPr lang="en-US" sz="9600" dirty="0"/>
          </a:p>
        </p:txBody>
      </p:sp>
      <p:sp>
        <p:nvSpPr>
          <p:cNvPr id="4" name="Content Placeholder 3"/>
          <p:cNvSpPr>
            <a:spLocks noGrp="1"/>
          </p:cNvSpPr>
          <p:nvPr>
            <p:ph sz="quarter" idx="11"/>
          </p:nvPr>
        </p:nvSpPr>
        <p:spPr/>
        <p:txBody>
          <a:bodyPr/>
          <a:lstStyle/>
          <a:p>
            <a:pPr algn="ctr"/>
            <a:r>
              <a:rPr lang="en-US" dirty="0" smtClean="0"/>
              <a:t>Gender Compliance in WBL Placement.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Work based learning can only be successful if schools have great partnerships with employers who welcome girls in their workplace.  </a:t>
            </a:r>
          </a:p>
          <a:p>
            <a:endParaRPr lang="en-US" dirty="0"/>
          </a:p>
          <a:p>
            <a:r>
              <a:rPr lang="en-US" dirty="0" smtClean="0"/>
              <a:t>Schools should Develop </a:t>
            </a:r>
            <a:r>
              <a:rPr lang="en-US" dirty="0"/>
              <a:t>Work-Based Learning Plans/Agreements between the students </a:t>
            </a:r>
            <a:r>
              <a:rPr lang="en-US" dirty="0" smtClean="0"/>
              <a:t>and the employers that addresses nondiscrimination policy.</a:t>
            </a:r>
          </a:p>
          <a:p>
            <a:endParaRPr lang="en-US" dirty="0"/>
          </a:p>
          <a:p>
            <a:r>
              <a:rPr lang="en-US" dirty="0"/>
              <a:t>Schools are responsible for the orientation of both students and employers to their roles and responsibilities in </a:t>
            </a:r>
            <a:r>
              <a:rPr lang="en-US" dirty="0" smtClean="0"/>
              <a:t>the WBL plan.</a:t>
            </a:r>
          </a:p>
          <a:p>
            <a:endParaRPr lang="en-US" dirty="0"/>
          </a:p>
          <a:p>
            <a:r>
              <a:rPr lang="en-US" dirty="0"/>
              <a:t>Employers should provide work experience that supports the educational and career goals of all the students they accept.</a:t>
            </a:r>
          </a:p>
          <a:p>
            <a:endParaRPr lang="en-US" dirty="0"/>
          </a:p>
        </p:txBody>
      </p:sp>
      <p:sp>
        <p:nvSpPr>
          <p:cNvPr id="3" name="Content Placeholder 2"/>
          <p:cNvSpPr>
            <a:spLocks noGrp="1"/>
          </p:cNvSpPr>
          <p:nvPr>
            <p:ph sz="quarter" idx="11"/>
          </p:nvPr>
        </p:nvSpPr>
        <p:spPr/>
        <p:txBody>
          <a:bodyPr/>
          <a:lstStyle/>
          <a:p>
            <a:pPr algn="ctr"/>
            <a:r>
              <a:rPr lang="en-US" dirty="0" smtClean="0"/>
              <a:t>Recruit and choose employers who </a:t>
            </a:r>
          </a:p>
          <a:p>
            <a:pPr algn="ctr"/>
            <a:r>
              <a:rPr lang="en-US" dirty="0" smtClean="0"/>
              <a:t>“get” gender equity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2812" y="994786"/>
            <a:ext cx="7656733" cy="5479529"/>
          </a:xfrm>
        </p:spPr>
        <p:txBody>
          <a:bodyPr/>
          <a:lstStyle/>
          <a:p>
            <a:r>
              <a:rPr lang="en-US" sz="2000" dirty="0" smtClean="0"/>
              <a:t>Duties:</a:t>
            </a:r>
          </a:p>
          <a:p>
            <a:pPr marL="457200" indent="-457200">
              <a:buFont typeface="+mj-lt"/>
              <a:buAutoNum type="arabicPeriod"/>
            </a:pPr>
            <a:r>
              <a:rPr lang="en-US" sz="2000" dirty="0" smtClean="0"/>
              <a:t>The WBL Coordinator at your school should be </a:t>
            </a:r>
            <a:r>
              <a:rPr lang="en-US" sz="2000" dirty="0"/>
              <a:t>aware of the equal opportunity </a:t>
            </a:r>
            <a:r>
              <a:rPr lang="en-US" sz="2000" dirty="0" smtClean="0"/>
              <a:t>laws in the workplace.  </a:t>
            </a:r>
          </a:p>
          <a:p>
            <a:pPr marL="457200" indent="-457200">
              <a:buFont typeface="+mj-lt"/>
              <a:buAutoNum type="arabicPeriod"/>
            </a:pPr>
            <a:r>
              <a:rPr lang="en-US" sz="2000" dirty="0" smtClean="0"/>
              <a:t>Ensure that an </a:t>
            </a:r>
            <a:r>
              <a:rPr lang="en-US" sz="2000" dirty="0"/>
              <a:t>equal opportunity statement </a:t>
            </a:r>
            <a:r>
              <a:rPr lang="en-US" sz="2000" dirty="0" smtClean="0"/>
              <a:t>is included at </a:t>
            </a:r>
            <a:r>
              <a:rPr lang="en-US" sz="2000" dirty="0"/>
              <a:t>the bottom or on the back of your contract/agreement </a:t>
            </a:r>
            <a:r>
              <a:rPr lang="en-US" sz="2000" dirty="0" smtClean="0"/>
              <a:t>with both students and employers. </a:t>
            </a:r>
          </a:p>
          <a:p>
            <a:pPr marL="457200" indent="-457200">
              <a:buFont typeface="+mj-lt"/>
              <a:buAutoNum type="arabicPeriod"/>
            </a:pPr>
            <a:r>
              <a:rPr lang="en-US" sz="2000" dirty="0" smtClean="0"/>
              <a:t>Inform students</a:t>
            </a:r>
            <a:r>
              <a:rPr lang="en-US" sz="2000" dirty="0"/>
              <a:t>, parents and employers </a:t>
            </a:r>
            <a:r>
              <a:rPr lang="en-US" sz="2000" dirty="0" smtClean="0"/>
              <a:t>about the </a:t>
            </a:r>
            <a:r>
              <a:rPr lang="en-US" sz="2000" dirty="0"/>
              <a:t>law. </a:t>
            </a:r>
            <a:endParaRPr lang="en-US" sz="2000" dirty="0" smtClean="0"/>
          </a:p>
          <a:p>
            <a:pPr marL="457200" indent="-457200">
              <a:buFont typeface="+mj-lt"/>
              <a:buAutoNum type="arabicPeriod"/>
            </a:pPr>
            <a:r>
              <a:rPr lang="en-US" sz="2000" dirty="0"/>
              <a:t>Screen employers to ensure that they offer a working and learning environment that promotes equality and is free from harassment and discrimination</a:t>
            </a:r>
            <a:r>
              <a:rPr lang="en-US" sz="2000" dirty="0" smtClean="0"/>
              <a:t>.</a:t>
            </a:r>
          </a:p>
          <a:p>
            <a:pPr marL="457200" indent="-457200">
              <a:buFont typeface="+mj-lt"/>
              <a:buAutoNum type="arabicPeriod"/>
            </a:pPr>
            <a:r>
              <a:rPr lang="en-US" sz="2000" dirty="0" smtClean="0"/>
              <a:t>Provide a safe place for students to report instances of discrimination. </a:t>
            </a:r>
          </a:p>
          <a:p>
            <a:pPr marL="457200" indent="-457200">
              <a:buFont typeface="+mj-lt"/>
              <a:buAutoNum type="arabicPeriod"/>
            </a:pPr>
            <a:endParaRPr lang="en-US" sz="2000" dirty="0" smtClean="0"/>
          </a:p>
          <a:p>
            <a:r>
              <a:rPr lang="en-US" sz="2000" dirty="0" smtClean="0"/>
              <a:t>Neither the school district nor the participating employer can participate in discriminating practices. </a:t>
            </a:r>
            <a:r>
              <a:rPr lang="en-US" sz="2000" b="1" dirty="0" smtClean="0">
                <a:solidFill>
                  <a:srgbClr val="0070C0"/>
                </a:solidFill>
              </a:rPr>
              <a:t>Employers must sign off on this as part of their responsibility to the students they host. </a:t>
            </a:r>
            <a:endParaRPr lang="en-US" sz="2000" b="1" dirty="0">
              <a:solidFill>
                <a:srgbClr val="0070C0"/>
              </a:solidFill>
            </a:endParaRPr>
          </a:p>
        </p:txBody>
      </p:sp>
      <p:sp>
        <p:nvSpPr>
          <p:cNvPr id="3" name="Content Placeholder 2"/>
          <p:cNvSpPr>
            <a:spLocks noGrp="1"/>
          </p:cNvSpPr>
          <p:nvPr>
            <p:ph sz="quarter" idx="11"/>
          </p:nvPr>
        </p:nvSpPr>
        <p:spPr/>
        <p:txBody>
          <a:bodyPr/>
          <a:lstStyle/>
          <a:p>
            <a:pPr algn="ctr"/>
            <a:r>
              <a:rPr lang="en-US" dirty="0" smtClean="0"/>
              <a:t>Work-Based Learning Coordinator is your Equal Opportunity Compliance Officer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2812" y="924448"/>
            <a:ext cx="7987948" cy="5771916"/>
          </a:xfrm>
        </p:spPr>
        <p:txBody>
          <a:bodyPr/>
          <a:lstStyle/>
          <a:p>
            <a:pPr algn="ctr"/>
            <a:endParaRPr lang="en-US" sz="1400" dirty="0" smtClean="0"/>
          </a:p>
          <a:p>
            <a:r>
              <a:rPr lang="en-US" sz="1600" dirty="0" smtClean="0"/>
              <a:t>Schools should incorporate </a:t>
            </a:r>
            <a:r>
              <a:rPr lang="en-US" sz="1600" dirty="0"/>
              <a:t>a non-discrimination policy in their </a:t>
            </a:r>
            <a:r>
              <a:rPr lang="en-US" sz="1600" dirty="0" smtClean="0"/>
              <a:t>work-based learning contract </a:t>
            </a:r>
            <a:r>
              <a:rPr lang="en-US" sz="1600" dirty="0"/>
              <a:t>with </a:t>
            </a:r>
            <a:r>
              <a:rPr lang="en-US" sz="1600" dirty="0" smtClean="0"/>
              <a:t>all employers.  Federal law demands that all schools receiving funds from the government and administering education programs, </a:t>
            </a:r>
            <a:r>
              <a:rPr lang="en-US" sz="1600" dirty="0"/>
              <a:t>including </a:t>
            </a:r>
            <a:r>
              <a:rPr lang="en-US" sz="1600" dirty="0" smtClean="0"/>
              <a:t>Career </a:t>
            </a:r>
            <a:r>
              <a:rPr lang="en-US" sz="1600" dirty="0"/>
              <a:t>and Technical Education Programs, </a:t>
            </a:r>
            <a:r>
              <a:rPr lang="en-US" sz="1600" b="1" dirty="0">
                <a:solidFill>
                  <a:srgbClr val="0070C0"/>
                </a:solidFill>
              </a:rPr>
              <a:t>employment</a:t>
            </a:r>
            <a:r>
              <a:rPr lang="en-US" sz="1600" dirty="0"/>
              <a:t>, activities and admissions </a:t>
            </a:r>
            <a:r>
              <a:rPr lang="en-US" sz="1600" b="1" i="1" dirty="0" smtClean="0"/>
              <a:t>must do so without </a:t>
            </a:r>
            <a:r>
              <a:rPr lang="en-US" sz="1600" b="1" i="1" dirty="0"/>
              <a:t>discrimination against any person on the basis of </a:t>
            </a:r>
            <a:r>
              <a:rPr lang="en-US" sz="1600" b="1" i="1" dirty="0">
                <a:solidFill>
                  <a:srgbClr val="0070C0"/>
                </a:solidFill>
              </a:rPr>
              <a:t>gender</a:t>
            </a:r>
            <a:r>
              <a:rPr lang="en-US" sz="1600" b="1" i="1" dirty="0"/>
              <a:t>, race, color, religion, national origin, age or disability. </a:t>
            </a:r>
            <a:endParaRPr lang="en-US" sz="1600" b="1" i="1" dirty="0" smtClean="0"/>
          </a:p>
          <a:p>
            <a:endParaRPr lang="en-US" sz="1600" dirty="0"/>
          </a:p>
          <a:p>
            <a:r>
              <a:rPr lang="en-US" sz="1600" dirty="0" smtClean="0"/>
              <a:t>Work-based </a:t>
            </a:r>
            <a:r>
              <a:rPr lang="en-US" sz="1600" dirty="0"/>
              <a:t>learning opportunities are open to any career and technical </a:t>
            </a:r>
            <a:r>
              <a:rPr lang="en-US" sz="1600" dirty="0" smtClean="0"/>
              <a:t>education student </a:t>
            </a:r>
            <a:r>
              <a:rPr lang="en-US" sz="1600" dirty="0"/>
              <a:t>regardless of age, </a:t>
            </a:r>
            <a:r>
              <a:rPr lang="en-US" sz="1600" b="1" dirty="0">
                <a:solidFill>
                  <a:srgbClr val="0070C0"/>
                </a:solidFill>
              </a:rPr>
              <a:t>sex</a:t>
            </a:r>
            <a:r>
              <a:rPr lang="en-US" sz="1600" dirty="0"/>
              <a:t>, race, religion, national origin, handicapping conditions, pregnancy, parental, or marital status</a:t>
            </a:r>
            <a:r>
              <a:rPr lang="en-US" sz="1600" dirty="0" smtClean="0"/>
              <a:t>.</a:t>
            </a:r>
          </a:p>
          <a:p>
            <a:endParaRPr lang="en-US" sz="1600" dirty="0" smtClean="0"/>
          </a:p>
          <a:p>
            <a:r>
              <a:rPr lang="en-US" sz="1600" b="1" u="sng" dirty="0" smtClean="0">
                <a:solidFill>
                  <a:srgbClr val="0070C0"/>
                </a:solidFill>
              </a:rPr>
              <a:t>Impact</a:t>
            </a:r>
            <a:r>
              <a:rPr lang="en-US" sz="1600" b="1" dirty="0">
                <a:solidFill>
                  <a:srgbClr val="0070C0"/>
                </a:solidFill>
              </a:rPr>
              <a:t>:  </a:t>
            </a:r>
            <a:r>
              <a:rPr lang="en-US" sz="1600" b="1" dirty="0"/>
              <a:t>Failure to </a:t>
            </a:r>
            <a:r>
              <a:rPr lang="en-US" sz="1600" b="1" dirty="0" smtClean="0"/>
              <a:t>include this policy creates </a:t>
            </a:r>
            <a:r>
              <a:rPr lang="en-US" sz="1600" b="1" dirty="0"/>
              <a:t>a presumption </a:t>
            </a:r>
            <a:r>
              <a:rPr lang="en-US" sz="1600" b="1" dirty="0" smtClean="0"/>
              <a:t>that the </a:t>
            </a:r>
            <a:r>
              <a:rPr lang="en-US" sz="1600" b="1" dirty="0"/>
              <a:t>school has failed to </a:t>
            </a:r>
            <a:r>
              <a:rPr lang="en-US" sz="1600" b="1" dirty="0" smtClean="0"/>
              <a:t>address discrimination issues.  Schools may then open themselves up to a legal liability by failing to work with the right employer and placing students at risk.</a:t>
            </a:r>
          </a:p>
          <a:p>
            <a:r>
              <a:rPr lang="en-US" sz="1600" dirty="0" smtClean="0"/>
              <a:t> </a:t>
            </a:r>
            <a:endParaRPr lang="en-US" sz="1600" dirty="0"/>
          </a:p>
          <a:p>
            <a:r>
              <a:rPr lang="en-US" sz="1600" b="1" u="sng" dirty="0" smtClean="0"/>
              <a:t>Sample nondiscrimination notice </a:t>
            </a:r>
            <a:endParaRPr lang="en-US" sz="1600" b="1" u="sng" dirty="0"/>
          </a:p>
          <a:p>
            <a:r>
              <a:rPr lang="en-US" sz="1600" dirty="0" smtClean="0"/>
              <a:t>“X” School is </a:t>
            </a:r>
            <a:r>
              <a:rPr lang="en-US" sz="1600" dirty="0"/>
              <a:t>committed to providing educational and employment opportunities to students without regard to race, color, sex, religion, age, national origin or disability in accordance with Title VI of the Civil Rights Act of 1964, Title XI of the Educational Amendment of 1972, Section 504 of the Rehabilitation Act of 1973, the Age Discrimination Act of 1975, and the Americans with Disabilities </a:t>
            </a:r>
            <a:r>
              <a:rPr lang="en-US" sz="1600" dirty="0" smtClean="0"/>
              <a:t>.</a:t>
            </a:r>
            <a:r>
              <a:rPr lang="en-US" sz="1200" dirty="0" smtClean="0"/>
              <a:t>				Source: </a:t>
            </a:r>
            <a:r>
              <a:rPr lang="en-US" sz="1200" dirty="0" smtClean="0">
                <a:hlinkClick r:id="rId3"/>
              </a:rPr>
              <a:t>http</a:t>
            </a:r>
            <a:r>
              <a:rPr lang="en-US" sz="1200" dirty="0">
                <a:hlinkClick r:id="rId3"/>
              </a:rPr>
              <a:t>://www.ed.gov/offices/OCR/docs/nondisc.html</a:t>
            </a:r>
            <a:r>
              <a:rPr lang="en-US" sz="1200" dirty="0"/>
              <a:t>.</a:t>
            </a:r>
          </a:p>
        </p:txBody>
      </p:sp>
      <p:sp>
        <p:nvSpPr>
          <p:cNvPr id="3" name="Content Placeholder 2"/>
          <p:cNvSpPr>
            <a:spLocks noGrp="1"/>
          </p:cNvSpPr>
          <p:nvPr>
            <p:ph sz="quarter" idx="11"/>
          </p:nvPr>
        </p:nvSpPr>
        <p:spPr>
          <a:xfrm>
            <a:off x="612949" y="140678"/>
            <a:ext cx="7091006" cy="783770"/>
          </a:xfrm>
        </p:spPr>
        <p: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                                                                                </a:t>
            </a:r>
          </a:p>
          <a:p>
            <a:pPr algn="ctr"/>
            <a:r>
              <a:rPr lang="en-US" dirty="0" smtClean="0"/>
              <a:t>Nondiscrimination Policy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gn="ctr"/>
            <a:endParaRPr lang="en-US" dirty="0" smtClean="0"/>
          </a:p>
          <a:p>
            <a:pPr algn="ctr"/>
            <a:endParaRPr lang="en-US" dirty="0"/>
          </a:p>
          <a:p>
            <a:pPr algn="ctr"/>
            <a:endParaRPr lang="en-US" dirty="0" smtClean="0"/>
          </a:p>
          <a:p>
            <a:pPr algn="ctr"/>
            <a:r>
              <a:rPr lang="en-US" sz="9600" dirty="0" smtClean="0"/>
              <a:t/>
            </a:r>
            <a:br>
              <a:rPr lang="en-US" sz="9600" dirty="0" smtClean="0"/>
            </a:br>
            <a:r>
              <a:rPr lang="en-US" sz="9600" dirty="0" smtClean="0"/>
              <a:t>The Law </a:t>
            </a:r>
            <a:endParaRPr lang="en-US" sz="9600" dirty="0"/>
          </a:p>
        </p:txBody>
      </p:sp>
      <p:pic>
        <p:nvPicPr>
          <p:cNvPr id="4" name="Picture 3" descr="Legal Services"/>
          <p:cNvPicPr>
            <a:picLocks noChangeAspect="1" noChangeArrowheads="1"/>
          </p:cNvPicPr>
          <p:nvPr/>
        </p:nvPicPr>
        <p:blipFill>
          <a:blip r:embed="rId2"/>
          <a:srcRect/>
          <a:stretch>
            <a:fillRect/>
          </a:stretch>
        </p:blipFill>
        <p:spPr bwMode="auto">
          <a:xfrm>
            <a:off x="2387254" y="1085273"/>
            <a:ext cx="3963303" cy="2718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2812" y="42377"/>
            <a:ext cx="7334806" cy="871446"/>
          </a:xfrm>
        </p:spPr>
        <p:txBody>
          <a:bodyPr/>
          <a:lstStyle/>
          <a:p>
            <a:pPr algn="ctr"/>
            <a:r>
              <a:rPr lang="en-US" dirty="0" smtClean="0"/>
              <a:t>Education and Employment Laws you should know </a:t>
            </a:r>
            <a:endParaRPr lang="en-US" dirty="0"/>
          </a:p>
        </p:txBody>
      </p:sp>
      <p:sp>
        <p:nvSpPr>
          <p:cNvPr id="6" name="Rectangle 3"/>
          <p:cNvSpPr txBox="1">
            <a:spLocks noGrp="1"/>
          </p:cNvSpPr>
          <p:nvPr>
            <p:ph sz="quarter" idx="10"/>
          </p:nvPr>
        </p:nvSpPr>
        <p:spPr>
          <a:xfrm>
            <a:off x="482812" y="977153"/>
            <a:ext cx="8105376" cy="5719211"/>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§“No person in the United States shall, </a:t>
            </a:r>
            <a:r>
              <a:rPr kumimoji="0" lang="en-US" sz="1600" b="1" i="0" u="none" strike="noStrike" kern="1200" cap="none" spc="0" normalizeH="0" baseline="0" noProof="0" dirty="0" smtClean="0">
                <a:ln>
                  <a:noFill/>
                </a:ln>
                <a:solidFill>
                  <a:srgbClr val="0070C0"/>
                </a:solidFill>
                <a:effectLst/>
                <a:uLnTx/>
                <a:uFillTx/>
                <a:latin typeface="+mn-lt"/>
                <a:ea typeface="+mn-ea"/>
                <a:cs typeface="+mn-cs"/>
              </a:rPr>
              <a:t>on the basis of sex</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be excluded from participation in, be denied the benefits of, or be subjected to discrimination under any education program or activity receiving federal financial assistance.”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- 20 U.S.C. § 1681(a)</a:t>
            </a:r>
          </a:p>
          <a:p>
            <a:pPr marL="342900" marR="0" lvl="0" indent="-342900" algn="l" defTabSz="457200" rtl="0" eaLnBrk="1" fontAlgn="auto" latinLnBrk="0" hangingPunct="1">
              <a:lnSpc>
                <a:spcPct val="100000"/>
              </a:lnSpc>
              <a:spcBef>
                <a:spcPct val="20000"/>
              </a:spcBef>
              <a:spcAft>
                <a:spcPts val="0"/>
              </a:spcAft>
              <a:buClrTx/>
              <a:buSzTx/>
              <a:tabLst/>
              <a:defRPr/>
            </a:pPr>
            <a:r>
              <a:rPr lang="en-US" sz="1600" dirty="0" smtClean="0"/>
              <a:t>													</a:t>
            </a:r>
            <a:endParaRPr kumimoji="0" lang="en-US" sz="16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§Guidance counselors may not discriminate </a:t>
            </a:r>
            <a:r>
              <a:rPr kumimoji="0" lang="en-US" sz="1600" b="1" i="0" u="none" strike="noStrike" kern="1200" cap="none" spc="0" normalizeH="0" baseline="0" noProof="0" dirty="0" smtClean="0">
                <a:ln>
                  <a:noFill/>
                </a:ln>
                <a:solidFill>
                  <a:srgbClr val="0070C0"/>
                </a:solidFill>
                <a:effectLst/>
                <a:uLnTx/>
                <a:uFillTx/>
                <a:latin typeface="+mn-lt"/>
                <a:ea typeface="+mn-ea"/>
                <a:cs typeface="+mn-cs"/>
              </a:rPr>
              <a:t>based on sex</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They may not use evaluative materials that discriminate based on sex.     </a:t>
            </a:r>
          </a:p>
          <a:p>
            <a:pPr marL="342900" lvl="0" indent="-342900"/>
            <a:r>
              <a:rPr lang="en-US" sz="1600" b="1" i="1" dirty="0" smtClean="0"/>
              <a:t>												- </a:t>
            </a:r>
            <a:r>
              <a:rPr lang="en-US" sz="1600" b="1" i="1" dirty="0"/>
              <a:t>34 C.F.R. § </a:t>
            </a:r>
            <a:r>
              <a:rPr lang="en-US" sz="1600" b="1" i="1" dirty="0" smtClean="0"/>
              <a:t>106.36</a:t>
            </a:r>
          </a:p>
          <a:p>
            <a:pPr marL="342900" lvl="0" indent="-342900"/>
            <a:endParaRPr lang="en-US" sz="1600"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1" i="0" u="none" strike="noStrike" kern="1200" cap="none" spc="0" normalizeH="0" baseline="0" noProof="0" dirty="0" smtClean="0">
                <a:ln>
                  <a:noFill/>
                </a:ln>
                <a:solidFill>
                  <a:srgbClr val="0070C0"/>
                </a:solidFill>
                <a:effectLst/>
                <a:uLnTx/>
                <a:uFillTx/>
                <a:latin typeface="+mn-lt"/>
                <a:ea typeface="+mn-ea"/>
                <a:cs typeface="+mn-cs"/>
              </a:rPr>
              <a:t>Sex imbalance in the employment sector is not an excuse for sex imbalance in schools.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- 34 C.F.R. § 107</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1600" b="1" i="1" dirty="0"/>
          </a:p>
          <a:p>
            <a:pPr marL="342900" indent="-342900">
              <a:buFont typeface="Arial"/>
              <a:buChar char="•"/>
              <a:defRPr/>
            </a:pPr>
            <a:r>
              <a:rPr lang="en-US" sz="1600" dirty="0"/>
              <a:t>Any student working in a business (including a Work-Based Learning program through </a:t>
            </a:r>
            <a:r>
              <a:rPr lang="en-US" sz="1600" dirty="0" smtClean="0"/>
              <a:t>a school</a:t>
            </a:r>
            <a:r>
              <a:rPr lang="en-US" sz="1600" dirty="0"/>
              <a:t>) must be paid if they are clearly providing benefit to the business. </a:t>
            </a:r>
            <a:endParaRPr lang="en-US" sz="1600" dirty="0" smtClean="0"/>
          </a:p>
          <a:p>
            <a:pPr marL="342900" indent="-342900">
              <a:defRPr/>
            </a:pPr>
            <a:r>
              <a:rPr lang="en-US" sz="1600" dirty="0"/>
              <a:t>	</a:t>
            </a:r>
            <a:r>
              <a:rPr lang="en-US" sz="1600" dirty="0" smtClean="0"/>
              <a:t>											</a:t>
            </a:r>
            <a:r>
              <a:rPr lang="en-US" sz="1600" b="1" dirty="0" smtClean="0"/>
              <a:t>-FLSA </a:t>
            </a:r>
            <a:r>
              <a:rPr lang="en-US" sz="1600" b="1" dirty="0"/>
              <a:t>– Fair Labor Standards Act</a:t>
            </a:r>
          </a:p>
          <a:p>
            <a:pPr marL="342900" indent="-342900">
              <a:buFont typeface="Arial"/>
              <a:buChar char="•"/>
              <a:defRPr/>
            </a:pPr>
            <a:endParaRPr lang="en-US" sz="1600" b="1" dirty="0"/>
          </a:p>
          <a:p>
            <a:pPr marL="342900" lvl="0" indent="-342900">
              <a:buFont typeface="Arial"/>
              <a:buChar char="•"/>
              <a:defRPr/>
            </a:pPr>
            <a:r>
              <a:rPr lang="en-US" sz="1600" b="1" dirty="0"/>
              <a:t>Title VII of the Civil Rights Act of 1964</a:t>
            </a:r>
            <a:r>
              <a:rPr lang="en-US" sz="1600" dirty="0" smtClean="0"/>
              <a:t>, </a:t>
            </a:r>
            <a:r>
              <a:rPr lang="en-US" sz="1600" b="1" dirty="0" smtClean="0">
                <a:solidFill>
                  <a:srgbClr val="0070C0"/>
                </a:solidFill>
              </a:rPr>
              <a:t>prohibits discrimination</a:t>
            </a:r>
            <a:r>
              <a:rPr lang="en-US" sz="1600" dirty="0" smtClean="0"/>
              <a:t> </a:t>
            </a:r>
            <a:r>
              <a:rPr lang="en-US" sz="1600" dirty="0"/>
              <a:t>in hiring, promotion, discharge, pay, fringe benefits</a:t>
            </a:r>
            <a:r>
              <a:rPr lang="en-US" sz="1600" dirty="0" smtClean="0"/>
              <a:t>, job </a:t>
            </a:r>
            <a:r>
              <a:rPr lang="en-US" sz="1600" dirty="0"/>
              <a:t>training, classification, referral, and other aspects </a:t>
            </a:r>
            <a:r>
              <a:rPr lang="en-US" sz="1600" dirty="0" smtClean="0"/>
              <a:t>of employment</a:t>
            </a:r>
            <a:r>
              <a:rPr lang="en-US" sz="1600" dirty="0"/>
              <a:t>, on the basis of race, color, religion, </a:t>
            </a:r>
            <a:r>
              <a:rPr lang="en-US" sz="1600" b="1" dirty="0">
                <a:solidFill>
                  <a:srgbClr val="0070C0"/>
                </a:solidFill>
              </a:rPr>
              <a:t>sex</a:t>
            </a:r>
            <a:r>
              <a:rPr lang="en-US" sz="1600" dirty="0"/>
              <a:t> or </a:t>
            </a:r>
            <a:r>
              <a:rPr lang="en-US" sz="1600" dirty="0" smtClean="0"/>
              <a:t>national origin</a:t>
            </a:r>
            <a:r>
              <a:rPr lang="en-US" sz="1600" dirty="0"/>
              <a:t>.</a:t>
            </a:r>
            <a:endParaRPr kumimoji="0" lang="en-US" sz="160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2812" y="1085274"/>
            <a:ext cx="7656733" cy="5611090"/>
          </a:xfrm>
        </p:spPr>
        <p:txBody>
          <a:bodyPr/>
          <a:lstStyle/>
          <a:p>
            <a:r>
              <a:rPr lang="en-US" sz="1800" dirty="0" smtClean="0"/>
              <a:t>Sexual </a:t>
            </a:r>
            <a:r>
              <a:rPr lang="en-US" sz="1800" dirty="0"/>
              <a:t>harassment is defined as unwelcome sexual advances, requests for sexual favors and other verbal or physical contact of a sexual nature</a:t>
            </a:r>
            <a:r>
              <a:rPr lang="en-US" sz="1800" dirty="0" smtClean="0"/>
              <a:t>.  Under the Equal </a:t>
            </a:r>
            <a:r>
              <a:rPr lang="en-US" sz="1800" dirty="0"/>
              <a:t>Employment Opportunity Commission (EEOC) guidelines, such conduct constitutes sexual harassment when</a:t>
            </a:r>
            <a:r>
              <a:rPr lang="en-US" sz="1800" dirty="0" smtClean="0"/>
              <a:t>:</a:t>
            </a:r>
          </a:p>
          <a:p>
            <a:pPr lvl="1">
              <a:buFont typeface="Arial" pitchFamily="34" charset="0"/>
              <a:buChar char="•"/>
            </a:pPr>
            <a:r>
              <a:rPr lang="en-US" sz="1800" dirty="0" smtClean="0"/>
              <a:t>An </a:t>
            </a:r>
            <a:r>
              <a:rPr lang="en-US" sz="1800" dirty="0"/>
              <a:t>employment condition such as favorable treatment, work assignments, pay or promotion is offered by an employer or supervisor to an employee in exchange for sexual favors </a:t>
            </a:r>
            <a:r>
              <a:rPr lang="en-US" sz="1800" dirty="0" smtClean="0"/>
              <a:t>– “</a:t>
            </a:r>
            <a:r>
              <a:rPr lang="en-US" sz="1800" b="1" dirty="0" smtClean="0">
                <a:solidFill>
                  <a:srgbClr val="0070C0"/>
                </a:solidFill>
              </a:rPr>
              <a:t>quid </a:t>
            </a:r>
            <a:r>
              <a:rPr lang="en-US" sz="1800" b="1" dirty="0">
                <a:solidFill>
                  <a:srgbClr val="0070C0"/>
                </a:solidFill>
              </a:rPr>
              <a:t>pro quo</a:t>
            </a:r>
            <a:r>
              <a:rPr lang="en-US" sz="1800" dirty="0" smtClean="0"/>
              <a:t>.” For example, an employer signs off on a student’s timesheet more hours than were actually worked in return for sexual favors.   </a:t>
            </a:r>
            <a:r>
              <a:rPr lang="en-US" sz="1800" dirty="0"/>
              <a:t/>
            </a:r>
            <a:br>
              <a:rPr lang="en-US" sz="1800" dirty="0"/>
            </a:br>
            <a:r>
              <a:rPr lang="en-US" sz="1800" dirty="0" smtClean="0"/>
              <a:t>							and/or </a:t>
            </a:r>
            <a:endParaRPr lang="en-US" sz="1800" dirty="0"/>
          </a:p>
          <a:p>
            <a:pPr lvl="1">
              <a:buFont typeface="Arial" pitchFamily="34" charset="0"/>
              <a:buChar char="•"/>
            </a:pPr>
            <a:r>
              <a:rPr lang="en-US" sz="1800" dirty="0"/>
              <a:t>A hostile work environment exists in which </a:t>
            </a:r>
            <a:r>
              <a:rPr lang="en-US" sz="1800" b="1" dirty="0">
                <a:solidFill>
                  <a:srgbClr val="0070C0"/>
                </a:solidFill>
              </a:rPr>
              <a:t>unwelcome</a:t>
            </a:r>
            <a:r>
              <a:rPr lang="en-US" sz="1800" dirty="0"/>
              <a:t> conduct of a sexual nature creates an uncomfortable work environment for an employee. Examples of this conduct include sexually explicit talk or jokes, sexually provocative photographs, foul or hostile language or inappropriate touching. </a:t>
            </a:r>
            <a:endParaRPr lang="en-US" sz="1800" dirty="0" smtClean="0"/>
          </a:p>
          <a:p>
            <a:pPr lvl="1">
              <a:buNone/>
            </a:pPr>
            <a:r>
              <a:rPr lang="en-US" sz="1600" dirty="0" smtClean="0"/>
              <a:t>													Source: </a:t>
            </a:r>
            <a:r>
              <a:rPr lang="en-US" sz="1600" dirty="0" smtClean="0">
                <a:hlinkClick r:id="rId3"/>
              </a:rPr>
              <a:t>www.EEOC.gov</a:t>
            </a:r>
            <a:endParaRPr lang="en-US" sz="1600" dirty="0" smtClean="0"/>
          </a:p>
          <a:p>
            <a:pPr lvl="1">
              <a:buFont typeface="Arial" pitchFamily="34" charset="0"/>
              <a:buChar char="•"/>
            </a:pPr>
            <a:endParaRPr lang="en-US" sz="1600" dirty="0"/>
          </a:p>
          <a:p>
            <a:endParaRPr lang="en-US" sz="1600" dirty="0"/>
          </a:p>
          <a:p>
            <a:endParaRPr lang="en-US" sz="1800" dirty="0"/>
          </a:p>
        </p:txBody>
      </p:sp>
      <p:sp>
        <p:nvSpPr>
          <p:cNvPr id="3" name="Content Placeholder 2"/>
          <p:cNvSpPr>
            <a:spLocks noGrp="1"/>
          </p:cNvSpPr>
          <p:nvPr>
            <p:ph sz="quarter" idx="11"/>
          </p:nvPr>
        </p:nvSpPr>
        <p:spPr>
          <a:xfrm>
            <a:off x="482812" y="0"/>
            <a:ext cx="7091006" cy="871446"/>
          </a:xfrm>
        </p:spPr>
        <p:txBody>
          <a:bodyPr/>
          <a:lstStyle/>
          <a:p>
            <a:pPr algn="ctr"/>
            <a:r>
              <a:rPr lang="en-US" dirty="0" smtClean="0"/>
              <a:t>Sexual Harassment: </a:t>
            </a:r>
          </a:p>
          <a:p>
            <a:pPr algn="ctr"/>
            <a:r>
              <a:rPr lang="en-US" dirty="0" smtClean="0"/>
              <a:t>it happens more than you think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sz="quarter" idx="11"/>
          </p:nvPr>
        </p:nvSpPr>
        <p:spPr>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mj-lt"/>
                <a:ea typeface="+mj-ea"/>
                <a:cs typeface="+mj-cs"/>
              </a:rPr>
              <a:t>Legal Momentum </a:t>
            </a:r>
            <a:br>
              <a:rPr kumimoji="0" lang="en-US" sz="2400" b="1" i="0" u="none" strike="noStrike" kern="1200" cap="none" spc="0" normalizeH="0" baseline="0" noProof="0" dirty="0" smtClean="0">
                <a:ln>
                  <a:noFill/>
                </a:ln>
                <a:solidFill>
                  <a:srgbClr val="FF0000"/>
                </a:solidFill>
                <a:effectLst/>
                <a:uLnTx/>
                <a:uFillTx/>
                <a:latin typeface="+mj-lt"/>
                <a:ea typeface="+mj-ea"/>
                <a:cs typeface="+mj-cs"/>
              </a:rPr>
            </a:br>
            <a:r>
              <a:rPr kumimoji="0" lang="en-US" sz="2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1800" b="1" i="0" u="none" strike="noStrike" kern="1200" cap="none" spc="0" normalizeH="0" baseline="0" noProof="0" dirty="0" smtClean="0">
                <a:ln>
                  <a:noFill/>
                </a:ln>
                <a:solidFill>
                  <a:srgbClr val="FF0000"/>
                </a:solidFill>
                <a:effectLst/>
                <a:uLnTx/>
                <a:uFillTx/>
                <a:latin typeface="+mj-lt"/>
                <a:ea typeface="+mj-ea"/>
                <a:cs typeface="+mj-cs"/>
              </a:rPr>
              <a:t>(formerly NOW Legal Defense &amp; Education Fund)</a:t>
            </a:r>
          </a:p>
        </p:txBody>
      </p:sp>
      <p:sp>
        <p:nvSpPr>
          <p:cNvPr id="5" name="Text Placeholder 4"/>
          <p:cNvSpPr txBox="1">
            <a:spLocks noGrp="1"/>
          </p:cNvSpPr>
          <p:nvPr>
            <p:ph sz="quarter" idx="10"/>
          </p:nvPr>
        </p:nvSpPr>
        <p:spPr>
          <a:prstGeom prst="rect">
            <a:avLst/>
          </a:prstGeom>
        </p:spPr>
        <p:txBody>
          <a:bodyPr/>
          <a:lstStyle/>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Legal Momentum is dedicated to advancing the rights of all women and girls.  </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For more than 40 years, Legal Momentum has made historic contributions</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through  litigation and public policy advocacy to advance economic and personal</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security for women and girls.  </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Our current programmatic work is focused on the following goals:</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81000" lvl="0" indent="-381000">
              <a:buFont typeface="Arial"/>
              <a:buChar char="•"/>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Strengthening The Safety </a:t>
            </a:r>
            <a:r>
              <a:rPr lang="en-US" sz="1800" dirty="0"/>
              <a:t>Net </a:t>
            </a:r>
            <a:r>
              <a:rPr lang="en-US" sz="1800" dirty="0" smtClean="0"/>
              <a:t>to protect the </a:t>
            </a:r>
            <a:r>
              <a:rPr lang="en-US" sz="1800" dirty="0"/>
              <a:t>poor or those vulnerable to </a:t>
            </a:r>
            <a:r>
              <a:rPr lang="en-US" sz="1800" dirty="0" smtClean="0"/>
              <a:t>poverty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Expanding Rights, Justice, and Services for Victims of Violence</a:t>
            </a: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Promoting Gender Equity in schools and workplaces</a:t>
            </a: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Challenging Gender Bias in the courts </a:t>
            </a: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Protecting Workplace Rights of Vulnerable Populations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algn="ctr"/>
            <a:r>
              <a:rPr lang="en-US" dirty="0" smtClean="0"/>
              <a:t>Gender Compliance Checklist</a:t>
            </a:r>
            <a:endParaRPr lang="en-US" dirty="0"/>
          </a:p>
        </p:txBody>
      </p:sp>
      <p:sp>
        <p:nvSpPr>
          <p:cNvPr id="4" name="Content Placeholder 2"/>
          <p:cNvSpPr>
            <a:spLocks noGrp="1"/>
          </p:cNvSpPr>
          <p:nvPr>
            <p:ph sz="quarter" idx="10"/>
          </p:nvPr>
        </p:nvSpPr>
        <p:spPr>
          <a:xfrm>
            <a:off x="482812" y="1085274"/>
            <a:ext cx="7656733" cy="5611090"/>
          </a:xfrm>
        </p:spPr>
        <p:txBody>
          <a:bodyPr/>
          <a:lstStyle/>
          <a:p>
            <a:pPr eaLnBrk="1" hangingPunct="1">
              <a:buFont typeface="Wingdings" pitchFamily="2" charset="2"/>
              <a:buChar char="ü"/>
            </a:pPr>
            <a:r>
              <a:rPr lang="en-US" sz="2000" dirty="0" smtClean="0"/>
              <a:t>Recruitment Activities Targeting Girls for placement in non-traditional </a:t>
            </a:r>
          </a:p>
          <a:p>
            <a:pPr eaLnBrk="1" hangingPunct="1"/>
            <a:r>
              <a:rPr lang="en-US" sz="2000" dirty="0" smtClean="0"/>
              <a:t>employment opportunities.</a:t>
            </a:r>
          </a:p>
          <a:p>
            <a:pPr eaLnBrk="1" hangingPunct="1">
              <a:buFont typeface="Wingdings" pitchFamily="2" charset="2"/>
              <a:buChar char="ü"/>
            </a:pPr>
            <a:r>
              <a:rPr lang="en-US" sz="2000" dirty="0" smtClean="0"/>
              <a:t>Career Guidance, Counseling, and Assessment – helping Girls “figure” out and understand different career pathways.</a:t>
            </a:r>
          </a:p>
          <a:p>
            <a:pPr eaLnBrk="1" hangingPunct="1">
              <a:buFont typeface="Wingdings" pitchFamily="2" charset="2"/>
              <a:buChar char="ü"/>
            </a:pPr>
            <a:r>
              <a:rPr lang="en-US" sz="2000" dirty="0" smtClean="0"/>
              <a:t>Market non-traditional careers and placement opportunities to students and parents.</a:t>
            </a:r>
          </a:p>
          <a:p>
            <a:pPr eaLnBrk="1" hangingPunct="1">
              <a:buFont typeface="Wingdings" pitchFamily="2" charset="2"/>
              <a:buChar char="ü"/>
            </a:pPr>
            <a:r>
              <a:rPr lang="en-US" sz="2000" dirty="0" smtClean="0"/>
              <a:t>Recruit and develop partnerships with employers who value gender diversity. </a:t>
            </a:r>
          </a:p>
          <a:p>
            <a:pPr eaLnBrk="1" hangingPunct="1">
              <a:buFont typeface="Wingdings" pitchFamily="2" charset="2"/>
              <a:buChar char="ü"/>
            </a:pPr>
            <a:r>
              <a:rPr lang="en-US" sz="2000" dirty="0" smtClean="0"/>
              <a:t>Review legal obligations about nondiscrimination with employers and students before WBL placement.</a:t>
            </a:r>
          </a:p>
          <a:p>
            <a:pPr>
              <a:buFont typeface="Wingdings" pitchFamily="2" charset="2"/>
              <a:buChar char="ü"/>
            </a:pPr>
            <a:r>
              <a:rPr lang="en-US" sz="2000" dirty="0" smtClean="0"/>
              <a:t> Develop a written </a:t>
            </a:r>
            <a:r>
              <a:rPr lang="en-US" sz="2000" dirty="0"/>
              <a:t>WBL </a:t>
            </a:r>
            <a:r>
              <a:rPr lang="en-US" sz="2000" dirty="0" smtClean="0"/>
              <a:t>experience agreement that is </a:t>
            </a:r>
            <a:r>
              <a:rPr lang="en-US" sz="2000" dirty="0"/>
              <a:t>signed by all participants (school, parents, student</a:t>
            </a:r>
            <a:r>
              <a:rPr lang="en-US" sz="2000" dirty="0" smtClean="0"/>
              <a:t>, employer</a:t>
            </a:r>
            <a:r>
              <a:rPr lang="en-US" sz="2000" dirty="0"/>
              <a:t>) that </a:t>
            </a:r>
            <a:r>
              <a:rPr lang="en-US" sz="2000" dirty="0" smtClean="0"/>
              <a:t>includes assurance that </a:t>
            </a:r>
            <a:r>
              <a:rPr lang="en-US" sz="2000" dirty="0"/>
              <a:t>the </a:t>
            </a:r>
            <a:r>
              <a:rPr lang="en-US" sz="2000" dirty="0" smtClean="0"/>
              <a:t>student </a:t>
            </a:r>
            <a:r>
              <a:rPr lang="en-US" sz="2000" dirty="0"/>
              <a:t>will be accepted and assigned to jobs and otherwise treated without discrimination on the basis of sex</a:t>
            </a:r>
            <a:r>
              <a:rPr lang="en-US" sz="2000" dirty="0" smtClean="0"/>
              <a:t>, sexual </a:t>
            </a:r>
            <a:r>
              <a:rPr lang="en-US" sz="2000" dirty="0"/>
              <a:t>orientation, gender</a:t>
            </a:r>
            <a:r>
              <a:rPr lang="en-US" sz="2000" dirty="0" smtClean="0"/>
              <a:t>, </a:t>
            </a:r>
            <a:r>
              <a:rPr lang="en-US" sz="2000" dirty="0"/>
              <a:t>race, </a:t>
            </a:r>
            <a:r>
              <a:rPr lang="en-US" sz="2000" dirty="0" smtClean="0"/>
              <a:t>national </a:t>
            </a:r>
            <a:r>
              <a:rPr lang="en-US" sz="2000" dirty="0"/>
              <a:t>origin, </a:t>
            </a:r>
            <a:r>
              <a:rPr lang="en-US" sz="2000" dirty="0" smtClean="0"/>
              <a:t>or religion (a nondiscrimination policy.)</a:t>
            </a:r>
          </a:p>
          <a:p>
            <a:pPr eaLnBrk="1" hangingPunct="1"/>
            <a:endParaRPr lang="en-US" sz="1800" dirty="0" smtClean="0"/>
          </a:p>
          <a:p>
            <a:pPr eaLnBrk="1" hangingPunct="1">
              <a:buFont typeface="Arial" pitchFamily="34" charset="0"/>
              <a:buNone/>
            </a:pPr>
            <a:endParaRPr 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457200" indent="-457200">
              <a:buFont typeface="+mj-lt"/>
              <a:buAutoNum type="arabicPeriod"/>
            </a:pPr>
            <a:r>
              <a:rPr lang="en-US" dirty="0" smtClean="0"/>
              <a:t>As an educator how do I discuss nondiscrimination policy with our host employers, parents and students?</a:t>
            </a:r>
          </a:p>
          <a:p>
            <a:pPr marL="457200" indent="-457200">
              <a:buFont typeface="+mj-lt"/>
              <a:buAutoNum type="arabicPeriod"/>
            </a:pPr>
            <a:r>
              <a:rPr lang="en-US" dirty="0" smtClean="0"/>
              <a:t>To whom should students report the discrimination that they have experienced in the workplace?</a:t>
            </a:r>
          </a:p>
          <a:p>
            <a:pPr marL="457200" indent="-457200">
              <a:buFont typeface="+mj-lt"/>
              <a:buAutoNum type="arabicPeriod"/>
            </a:pPr>
            <a:r>
              <a:rPr lang="en-US" dirty="0" smtClean="0"/>
              <a:t>When should we follow a formal vs. a non-formal course of action if a student makes a complaint about gender discrimination? </a:t>
            </a:r>
          </a:p>
          <a:p>
            <a:pPr marL="457200" indent="-457200">
              <a:buFont typeface="+mj-lt"/>
              <a:buAutoNum type="arabicPeriod"/>
            </a:pPr>
            <a:r>
              <a:rPr lang="en-US" dirty="0"/>
              <a:t>What are the implications of the “continued and </a:t>
            </a:r>
            <a:r>
              <a:rPr lang="en-US" dirty="0" smtClean="0"/>
              <a:t>direct supervision</a:t>
            </a:r>
            <a:r>
              <a:rPr lang="en-US" dirty="0"/>
              <a:t>” requirements for </a:t>
            </a:r>
            <a:r>
              <a:rPr lang="en-US" dirty="0" smtClean="0"/>
              <a:t>educators?  </a:t>
            </a:r>
          </a:p>
          <a:p>
            <a:pPr marL="457200" indent="-457200">
              <a:buFont typeface="+mj-lt"/>
              <a:buAutoNum type="arabicPeriod"/>
            </a:pPr>
            <a:r>
              <a:rPr lang="en-US" dirty="0" smtClean="0"/>
              <a:t>How do we keep track of what is happening in the workplace? </a:t>
            </a:r>
          </a:p>
          <a:p>
            <a:pPr marL="457200" indent="-457200">
              <a:buFont typeface="+mj-lt"/>
              <a:buAutoNum type="arabicPeriod"/>
            </a:pPr>
            <a:r>
              <a:rPr lang="en-US" dirty="0" smtClean="0"/>
              <a:t>What other responsibilities do schools have towards gender compliance in WBL plans?</a:t>
            </a:r>
            <a:endParaRPr lang="en-US" dirty="0"/>
          </a:p>
        </p:txBody>
      </p:sp>
      <p:sp>
        <p:nvSpPr>
          <p:cNvPr id="3" name="Content Placeholder 2"/>
          <p:cNvSpPr>
            <a:spLocks noGrp="1"/>
          </p:cNvSpPr>
          <p:nvPr>
            <p:ph sz="quarter" idx="11"/>
          </p:nvPr>
        </p:nvSpPr>
        <p:spPr/>
        <p:txBody>
          <a:bodyPr/>
          <a:lstStyle/>
          <a:p>
            <a:pPr algn="ctr"/>
            <a:r>
              <a:rPr lang="en-US" dirty="0" smtClean="0"/>
              <a:t>Some Frequently Asked Questions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2604" y="1085274"/>
            <a:ext cx="7656733" cy="5611090"/>
          </a:xfrm>
        </p:spPr>
        <p:txBody>
          <a:bodyPr/>
          <a:lstStyle/>
          <a:p>
            <a:pPr lvl="1">
              <a:buFont typeface="Arial" pitchFamily="34" charset="0"/>
              <a:buChar char="•"/>
            </a:pPr>
            <a:r>
              <a:rPr lang="en-US" dirty="0"/>
              <a:t>Laws &amp; </a:t>
            </a:r>
            <a:r>
              <a:rPr lang="en-US" dirty="0" smtClean="0"/>
              <a:t>Guidance: Sex Discrimination (U.S</a:t>
            </a:r>
            <a:r>
              <a:rPr lang="en-US" dirty="0"/>
              <a:t>. Department of </a:t>
            </a:r>
            <a:r>
              <a:rPr lang="en-US" dirty="0" smtClean="0"/>
              <a:t>Education);</a:t>
            </a:r>
          </a:p>
          <a:p>
            <a:pPr lvl="1">
              <a:buFont typeface="Arial" pitchFamily="34" charset="0"/>
              <a:buChar char="•"/>
            </a:pPr>
            <a:r>
              <a:rPr lang="en-US" dirty="0"/>
              <a:t>STEM Resources </a:t>
            </a:r>
            <a:r>
              <a:rPr lang="en-US" dirty="0" smtClean="0"/>
              <a:t/>
            </a:r>
            <a:br>
              <a:rPr lang="en-US" dirty="0" smtClean="0"/>
            </a:br>
            <a:r>
              <a:rPr lang="en-US" dirty="0" smtClean="0"/>
              <a:t>– </a:t>
            </a:r>
            <a:r>
              <a:rPr lang="en-US" dirty="0" smtClean="0">
                <a:hlinkClick r:id="rId3"/>
              </a:rPr>
              <a:t>http</a:t>
            </a:r>
            <a:r>
              <a:rPr lang="en-US" dirty="0">
                <a:hlinkClick r:id="rId3"/>
              </a:rPr>
              <a:t>://www.ed.gov</a:t>
            </a:r>
            <a:r>
              <a:rPr lang="en-US" dirty="0" smtClean="0">
                <a:hlinkClick r:id="rId3"/>
              </a:rPr>
              <a:t>/</a:t>
            </a:r>
            <a:endParaRPr lang="en-US" dirty="0" smtClean="0"/>
          </a:p>
          <a:p>
            <a:pPr lvl="1">
              <a:buFont typeface="Arial" pitchFamily="34" charset="0"/>
              <a:buChar char="•"/>
            </a:pPr>
            <a:r>
              <a:rPr lang="en-US" dirty="0" smtClean="0"/>
              <a:t>Child Labor Laws</a:t>
            </a:r>
            <a:r>
              <a:rPr lang="en-US" dirty="0"/>
              <a:t> </a:t>
            </a:r>
            <a:r>
              <a:rPr lang="en-US" dirty="0" smtClean="0"/>
              <a:t>(U.S</a:t>
            </a:r>
            <a:r>
              <a:rPr lang="en-US" dirty="0"/>
              <a:t>. Department of </a:t>
            </a:r>
            <a:r>
              <a:rPr lang="en-US" dirty="0" smtClean="0"/>
              <a:t>Labor)</a:t>
            </a:r>
          </a:p>
          <a:p>
            <a:pPr lvl="1">
              <a:buFont typeface="Arial" pitchFamily="34" charset="0"/>
              <a:buChar char="•"/>
            </a:pPr>
            <a:r>
              <a:rPr lang="en-US" dirty="0"/>
              <a:t> – </a:t>
            </a:r>
            <a:r>
              <a:rPr lang="en-US" dirty="0" smtClean="0">
                <a:hlinkClick r:id="rId4"/>
              </a:rPr>
              <a:t>http</a:t>
            </a:r>
            <a:r>
              <a:rPr lang="en-US" dirty="0">
                <a:hlinkClick r:id="rId4"/>
              </a:rPr>
              <a:t>://www.dol.gov</a:t>
            </a:r>
            <a:r>
              <a:rPr lang="en-US" dirty="0" smtClean="0">
                <a:hlinkClick r:id="rId4"/>
              </a:rPr>
              <a:t>/</a:t>
            </a:r>
            <a:endParaRPr lang="en-US" dirty="0" smtClean="0"/>
          </a:p>
          <a:p>
            <a:pPr lvl="1">
              <a:buFont typeface="Arial" pitchFamily="34" charset="0"/>
              <a:buChar char="•"/>
            </a:pPr>
            <a:r>
              <a:rPr lang="en-US" dirty="0" smtClean="0"/>
              <a:t>Career </a:t>
            </a:r>
            <a:r>
              <a:rPr lang="en-US" dirty="0"/>
              <a:t>DNA </a:t>
            </a:r>
            <a:r>
              <a:rPr lang="en-US" dirty="0" smtClean="0"/>
              <a:t/>
            </a:r>
            <a:br>
              <a:rPr lang="en-US" dirty="0" smtClean="0"/>
            </a:br>
            <a:r>
              <a:rPr lang="en-US" dirty="0" smtClean="0"/>
              <a:t>– </a:t>
            </a:r>
            <a:r>
              <a:rPr lang="en-US" dirty="0" smtClean="0">
                <a:hlinkClick r:id="rId5"/>
              </a:rPr>
              <a:t>www.careersmarts.com</a:t>
            </a:r>
            <a:endParaRPr lang="en-US" dirty="0" smtClean="0"/>
          </a:p>
          <a:p>
            <a:pPr lvl="1">
              <a:buFont typeface="Arial" pitchFamily="34" charset="0"/>
              <a:buChar char="•"/>
            </a:pPr>
            <a:r>
              <a:rPr lang="en-US" dirty="0"/>
              <a:t>Career Guidance &amp; </a:t>
            </a:r>
            <a:r>
              <a:rPr lang="en-US" dirty="0" smtClean="0"/>
              <a:t>Counseling</a:t>
            </a:r>
          </a:p>
          <a:p>
            <a:pPr lvl="1">
              <a:buNone/>
            </a:pPr>
            <a:r>
              <a:rPr lang="en-US" dirty="0"/>
              <a:t>	</a:t>
            </a:r>
            <a:r>
              <a:rPr lang="en-US" dirty="0" smtClean="0"/>
              <a:t>–</a:t>
            </a:r>
            <a:r>
              <a:rPr lang="en-US" dirty="0"/>
              <a:t>http://www.nccte.com</a:t>
            </a:r>
            <a:r>
              <a:rPr lang="en-US" dirty="0" smtClean="0"/>
              <a:t>/</a:t>
            </a:r>
          </a:p>
          <a:p>
            <a:pPr lvl="1">
              <a:buFont typeface="Arial" pitchFamily="34" charset="0"/>
              <a:buChar char="•"/>
            </a:pPr>
            <a:r>
              <a:rPr lang="en-US" dirty="0" smtClean="0"/>
              <a:t>Videos on </a:t>
            </a:r>
            <a:r>
              <a:rPr lang="en-US" dirty="0"/>
              <a:t>a variety of different career, education, and job-related topics.</a:t>
            </a:r>
          </a:p>
          <a:p>
            <a:pPr lvl="1">
              <a:buNone/>
            </a:pPr>
            <a:r>
              <a:rPr lang="en-US" dirty="0" smtClean="0"/>
              <a:t>	– </a:t>
            </a:r>
            <a:r>
              <a:rPr lang="en-US" dirty="0" smtClean="0">
                <a:hlinkClick r:id="rId6"/>
              </a:rPr>
              <a:t>www.iseeksolutions.org</a:t>
            </a:r>
            <a:endParaRPr lang="en-US" dirty="0" smtClean="0"/>
          </a:p>
          <a:p>
            <a:pPr lvl="1">
              <a:buNone/>
            </a:pPr>
            <a:endParaRPr lang="en-US" dirty="0" smtClean="0"/>
          </a:p>
          <a:p>
            <a:pPr lvl="1">
              <a:buFont typeface="Arial" pitchFamily="34" charset="0"/>
              <a:buChar char="•"/>
            </a:pPr>
            <a:endParaRPr lang="en-US" dirty="0"/>
          </a:p>
          <a:p>
            <a:endParaRPr lang="en-US" dirty="0"/>
          </a:p>
        </p:txBody>
      </p:sp>
      <p:sp>
        <p:nvSpPr>
          <p:cNvPr id="3" name="Content Placeholder 2"/>
          <p:cNvSpPr>
            <a:spLocks noGrp="1"/>
          </p:cNvSpPr>
          <p:nvPr>
            <p:ph sz="quarter" idx="11"/>
          </p:nvPr>
        </p:nvSpPr>
        <p:spPr/>
        <p:txBody>
          <a:bodyPr/>
          <a:lstStyle/>
          <a:p>
            <a:pPr algn="ctr"/>
            <a:r>
              <a:rPr lang="en-US" dirty="0" smtClean="0"/>
              <a:t>Links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algn="ctr"/>
            <a:r>
              <a:rPr lang="en-US" sz="2800" dirty="0" smtClean="0">
                <a:latin typeface="Arial" pitchFamily="34" charset="0"/>
                <a:ea typeface="ＭＳ Ｐゴシック" pitchFamily="34" charset="-128"/>
              </a:rPr>
              <a:t>Thank you, any questions?</a:t>
            </a:r>
            <a:endParaRPr lang="en-US" dirty="0"/>
          </a:p>
        </p:txBody>
      </p:sp>
      <p:sp>
        <p:nvSpPr>
          <p:cNvPr id="4" name="Text Box 7"/>
          <p:cNvSpPr txBox="1">
            <a:spLocks noGrp="1" noChangeArrowheads="1"/>
          </p:cNvSpPr>
          <p:nvPr>
            <p:ph sz="quarter" idx="10"/>
          </p:nvPr>
        </p:nvSpPr>
        <p:spPr bwMode="auto">
          <a:xfrm>
            <a:off x="482812" y="1085274"/>
            <a:ext cx="7656733" cy="3200876"/>
          </a:xfrm>
          <a:prstGeom prst="rect">
            <a:avLst/>
          </a:prstGeom>
          <a:noFill/>
          <a:ln w="9525">
            <a:noFill/>
            <a:miter lim="800000"/>
            <a:headEnd/>
            <a:tailEnd/>
          </a:ln>
          <a:effectLst/>
        </p:spPr>
        <p:txBody>
          <a:bodyPr wrap="square">
            <a:spAutoFit/>
          </a:bodyPr>
          <a:lstStyle/>
          <a:p>
            <a:pPr defTabSz="914400"/>
            <a:r>
              <a:rPr lang="en-US" sz="1600" dirty="0">
                <a:latin typeface="Arial" pitchFamily="34" charset="0"/>
                <a:ea typeface="ＭＳ Ｐゴシック" pitchFamily="34" charset="-128"/>
              </a:rPr>
              <a:t>CONTACT INFORMATION</a:t>
            </a:r>
            <a:endParaRPr lang="en-US" sz="1600" dirty="0"/>
          </a:p>
          <a:p>
            <a:pPr defTabSz="914400"/>
            <a:endParaRPr lang="en-US" sz="1600" dirty="0" smtClean="0"/>
          </a:p>
          <a:p>
            <a:pPr defTabSz="914400"/>
            <a:r>
              <a:rPr lang="en-US" sz="1600" dirty="0" smtClean="0"/>
              <a:t>Brigitte </a:t>
            </a:r>
            <a:r>
              <a:rPr lang="en-US" sz="1600" dirty="0"/>
              <a:t>Watson, Esq.</a:t>
            </a:r>
          </a:p>
          <a:p>
            <a:pPr defTabSz="914400"/>
            <a:r>
              <a:rPr lang="en-US" sz="1600" dirty="0" smtClean="0"/>
              <a:t>Program</a:t>
            </a:r>
            <a:r>
              <a:rPr lang="en-US" sz="1600" dirty="0"/>
              <a:t> Coordinator </a:t>
            </a:r>
          </a:p>
          <a:p>
            <a:pPr defTabSz="914400"/>
            <a:r>
              <a:rPr lang="en-US" sz="1600" dirty="0"/>
              <a:t>Legal Momentum, </a:t>
            </a:r>
          </a:p>
          <a:p>
            <a:pPr defTabSz="914400"/>
            <a:r>
              <a:rPr lang="en-US" sz="1600" i="1" dirty="0"/>
              <a:t>The Women’s Legal Defense and Education Fund</a:t>
            </a:r>
            <a:endParaRPr lang="en-US" sz="1600" dirty="0"/>
          </a:p>
          <a:p>
            <a:pPr defTabSz="914400"/>
            <a:r>
              <a:rPr lang="en-US" sz="1600" dirty="0" smtClean="0"/>
              <a:t>5 Hanover Square, 15th </a:t>
            </a:r>
            <a:r>
              <a:rPr lang="en-US" sz="1600" dirty="0"/>
              <a:t>Fl.</a:t>
            </a:r>
          </a:p>
          <a:p>
            <a:pPr defTabSz="914400"/>
            <a:r>
              <a:rPr lang="en-US" sz="1600" dirty="0"/>
              <a:t>New York, NY 10014</a:t>
            </a:r>
          </a:p>
          <a:p>
            <a:pPr defTabSz="914400"/>
            <a:r>
              <a:rPr lang="en-US" sz="1600" dirty="0"/>
              <a:t>P: 212-925-6635 </a:t>
            </a:r>
          </a:p>
          <a:p>
            <a:pPr defTabSz="914400"/>
            <a:r>
              <a:rPr lang="en-US" sz="1600" dirty="0" smtClean="0">
                <a:hlinkClick r:id="rId2" tooltip="blocked::blocked::mailto:bwatson@legalmomentum.org"/>
              </a:rPr>
              <a:t>bwatson@legalmomentum.org</a:t>
            </a:r>
            <a:endParaRPr lang="en-US" sz="1600" dirty="0">
              <a:hlinkClick r:id="rId3"/>
            </a:endParaRPr>
          </a:p>
          <a:p>
            <a:pPr defTabSz="914400"/>
            <a:r>
              <a:rPr lang="en-US" sz="1600" dirty="0">
                <a:hlinkClick r:id="rId3"/>
              </a:rPr>
              <a:t>www.legalmomentum.org</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#NAFNext2014</a:t>
            </a:r>
            <a:endParaRPr lang="en-US" dirty="0"/>
          </a:p>
        </p:txBody>
      </p:sp>
      <p:sp>
        <p:nvSpPr>
          <p:cNvPr id="6" name="Text Placeholder 4"/>
          <p:cNvSpPr txBox="1">
            <a:spLocks/>
          </p:cNvSpPr>
          <p:nvPr/>
        </p:nvSpPr>
        <p:spPr>
          <a:xfrm>
            <a:off x="292100" y="1219199"/>
            <a:ext cx="8296088" cy="5137151"/>
          </a:xfrm>
          <a:prstGeom prst="rect">
            <a:avLst/>
          </a:prstGeom>
        </p:spPr>
        <p:txBody>
          <a:bodyPr/>
          <a:lstStyle/>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40 + years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working on Gender Equity </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Project on Equal Education Rights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[PEER] 1974</a:t>
            </a: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Pipeline Pilot Project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2005 – present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Recruiting girls to high-wage non-traditional career pathways with targeted recruitment materials and non-traditional role models;</a:t>
            </a: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Supporting girls’ retention with information about Title IX (Education</a:t>
            </a:r>
            <a:r>
              <a:rPr kumimoji="0" lang="en-US" sz="2400" b="0" i="0" u="none" strike="noStrike" kern="1200" cap="none" spc="0" normalizeH="0" noProof="0" dirty="0" smtClean="0">
                <a:ln>
                  <a:noFill/>
                </a:ln>
                <a:solidFill>
                  <a:schemeClr val="tx1"/>
                </a:solidFill>
                <a:effectLst/>
                <a:uLnTx/>
                <a:uFillTx/>
                <a:latin typeface="+mn-lt"/>
                <a:ea typeface="+mn-ea"/>
                <a:cs typeface="+mn-cs"/>
              </a:rPr>
              <a:t> Amendment Act of 1972)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school administrators, educators and guidance counselors;</a:t>
            </a:r>
          </a:p>
          <a:p>
            <a:pPr marL="381000" marR="0" lvl="0" indent="-3810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Developing and institutionalizing systems to support gender equity in CTE programs within the local school district.</a:t>
            </a:r>
          </a:p>
        </p:txBody>
      </p:sp>
      <p:sp>
        <p:nvSpPr>
          <p:cNvPr id="4" name="Title 3"/>
          <p:cNvSpPr txBox="1">
            <a:spLocks/>
          </p:cNvSpPr>
          <p:nvPr/>
        </p:nvSpPr>
        <p:spPr>
          <a:xfrm>
            <a:off x="127187" y="188260"/>
            <a:ext cx="7962900" cy="74407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mj-lt"/>
                <a:ea typeface="+mj-ea"/>
                <a:cs typeface="+mj-cs"/>
              </a:rPr>
              <a:t>Expertise</a:t>
            </a:r>
          </a:p>
        </p:txBody>
      </p:sp>
    </p:spTree>
    <p:extLst>
      <p:ext uri="{BB962C8B-B14F-4D97-AF65-F5344CB8AC3E}">
        <p14:creationId xmlns:p14="http://schemas.microsoft.com/office/powerpoint/2010/main" xmlns="" val="75221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000" dirty="0" smtClean="0"/>
              <a:t>Work-based </a:t>
            </a:r>
            <a:r>
              <a:rPr lang="en-US" sz="2000" dirty="0"/>
              <a:t>learning (WBL) is the </a:t>
            </a:r>
            <a:r>
              <a:rPr lang="en-US" sz="2000" dirty="0" smtClean="0"/>
              <a:t>term used in career academies to describe and includes activities </a:t>
            </a:r>
            <a:r>
              <a:rPr lang="en-US" sz="2000" dirty="0"/>
              <a:t>such as </a:t>
            </a:r>
            <a:r>
              <a:rPr lang="en-US" sz="2000" dirty="0" smtClean="0"/>
              <a:t>internships</a:t>
            </a:r>
            <a:r>
              <a:rPr lang="en-US" sz="2000" dirty="0"/>
              <a:t>, job-shadowing, </a:t>
            </a:r>
            <a:r>
              <a:rPr lang="en-US" sz="2000" dirty="0" smtClean="0"/>
              <a:t>seminars, </a:t>
            </a:r>
            <a:r>
              <a:rPr lang="en-US" sz="2000" dirty="0"/>
              <a:t>mentorship, </a:t>
            </a:r>
            <a:r>
              <a:rPr lang="en-US" sz="2000" dirty="0" smtClean="0"/>
              <a:t>and workshops; </a:t>
            </a:r>
            <a:r>
              <a:rPr lang="en-US" sz="2000" dirty="0"/>
              <a:t>which </a:t>
            </a:r>
            <a:r>
              <a:rPr lang="en-US" sz="2000" dirty="0" smtClean="0"/>
              <a:t>allows employers </a:t>
            </a:r>
            <a:r>
              <a:rPr lang="en-US" sz="2000" dirty="0"/>
              <a:t>and schools </a:t>
            </a:r>
            <a:r>
              <a:rPr lang="en-US" sz="2000" dirty="0" smtClean="0"/>
              <a:t>to </a:t>
            </a:r>
            <a:r>
              <a:rPr lang="en-US" sz="2000" b="1" dirty="0" smtClean="0">
                <a:solidFill>
                  <a:srgbClr val="0070C0"/>
                </a:solidFill>
              </a:rPr>
              <a:t>partner together </a:t>
            </a:r>
            <a:r>
              <a:rPr lang="en-US" sz="2000" dirty="0" smtClean="0"/>
              <a:t>to provide </a:t>
            </a:r>
            <a:r>
              <a:rPr lang="en-US" sz="2000" b="1" dirty="0" smtClean="0">
                <a:solidFill>
                  <a:srgbClr val="0070C0"/>
                </a:solidFill>
              </a:rPr>
              <a:t>structured </a:t>
            </a:r>
            <a:r>
              <a:rPr lang="en-US" sz="2000" b="1" dirty="0">
                <a:solidFill>
                  <a:srgbClr val="0070C0"/>
                </a:solidFill>
              </a:rPr>
              <a:t>learning </a:t>
            </a:r>
            <a:r>
              <a:rPr lang="en-US" sz="2000" b="1" dirty="0" smtClean="0">
                <a:solidFill>
                  <a:srgbClr val="0070C0"/>
                </a:solidFill>
              </a:rPr>
              <a:t>experiences</a:t>
            </a:r>
            <a:r>
              <a:rPr lang="en-US" sz="2000" dirty="0" smtClean="0">
                <a:solidFill>
                  <a:srgbClr val="0070C0"/>
                </a:solidFill>
              </a:rPr>
              <a:t> </a:t>
            </a:r>
            <a:r>
              <a:rPr lang="en-US" sz="2000" dirty="0"/>
              <a:t>for students. </a:t>
            </a:r>
            <a:endParaRPr lang="en-US" sz="2000" dirty="0" smtClean="0"/>
          </a:p>
          <a:p>
            <a:endParaRPr lang="en-US" sz="2000" b="1" dirty="0" smtClean="0">
              <a:solidFill>
                <a:srgbClr val="0070C0"/>
              </a:solidFill>
            </a:endParaRPr>
          </a:p>
          <a:p>
            <a:r>
              <a:rPr lang="en-US" sz="2000" dirty="0" smtClean="0"/>
              <a:t>Through WBL students develop </a:t>
            </a:r>
            <a:r>
              <a:rPr lang="en-US" sz="2000" b="1" dirty="0">
                <a:solidFill>
                  <a:srgbClr val="0070C0"/>
                </a:solidFill>
              </a:rPr>
              <a:t>career awareness </a:t>
            </a:r>
            <a:r>
              <a:rPr lang="en-US" sz="2000" dirty="0"/>
              <a:t>about a variety of </a:t>
            </a:r>
            <a:r>
              <a:rPr lang="en-US" sz="2000" dirty="0" smtClean="0"/>
              <a:t>career </a:t>
            </a:r>
            <a:r>
              <a:rPr lang="en-US" sz="2000" dirty="0"/>
              <a:t>opportunities available across a wide range of industry sectors that they might not otherwise have </a:t>
            </a:r>
            <a:r>
              <a:rPr lang="en-US" sz="2000" dirty="0" smtClean="0"/>
              <a:t>become aware of. </a:t>
            </a:r>
            <a:endParaRPr lang="en-US" sz="2000" dirty="0"/>
          </a:p>
          <a:p>
            <a:endParaRPr lang="en-US" sz="2000" dirty="0"/>
          </a:p>
          <a:p>
            <a:r>
              <a:rPr lang="en-US" sz="2000" dirty="0" smtClean="0"/>
              <a:t>These </a:t>
            </a:r>
            <a:r>
              <a:rPr lang="en-US" sz="2000" dirty="0"/>
              <a:t>experiences focus on assisting students </a:t>
            </a:r>
            <a:r>
              <a:rPr lang="en-US" sz="2000" dirty="0" smtClean="0"/>
              <a:t>in developing </a:t>
            </a:r>
            <a:r>
              <a:rPr lang="en-US" sz="2000" dirty="0"/>
              <a:t>broad</a:t>
            </a:r>
            <a:r>
              <a:rPr lang="en-US" sz="2000" dirty="0" smtClean="0"/>
              <a:t>, </a:t>
            </a:r>
            <a:r>
              <a:rPr lang="en-US" sz="2000" b="1" dirty="0" smtClean="0">
                <a:solidFill>
                  <a:srgbClr val="0070C0"/>
                </a:solidFill>
              </a:rPr>
              <a:t>transferable </a:t>
            </a:r>
            <a:r>
              <a:rPr lang="en-US" sz="2000" b="1" dirty="0">
                <a:solidFill>
                  <a:srgbClr val="0070C0"/>
                </a:solidFill>
              </a:rPr>
              <a:t>skills </a:t>
            </a:r>
            <a:r>
              <a:rPr lang="en-US" sz="2000" dirty="0"/>
              <a:t>for postsecondary education and the workplace</a:t>
            </a:r>
            <a:r>
              <a:rPr lang="en-US" sz="2000" dirty="0" smtClean="0"/>
              <a:t>.</a:t>
            </a:r>
          </a:p>
          <a:p>
            <a:endParaRPr lang="en-US" sz="2000" b="1" dirty="0" smtClean="0">
              <a:solidFill>
                <a:srgbClr val="0070C0"/>
              </a:solidFill>
            </a:endParaRPr>
          </a:p>
          <a:p>
            <a:r>
              <a:rPr lang="en-US" sz="2000" dirty="0" smtClean="0"/>
              <a:t>Work-based </a:t>
            </a:r>
            <a:r>
              <a:rPr lang="en-US" sz="2000" dirty="0"/>
              <a:t>learning experiences </a:t>
            </a:r>
            <a:r>
              <a:rPr lang="en-US" sz="2000" dirty="0" smtClean="0"/>
              <a:t>should involve </a:t>
            </a:r>
            <a:r>
              <a:rPr lang="en-US" sz="2000" b="1" dirty="0">
                <a:solidFill>
                  <a:srgbClr val="0070C0"/>
                </a:solidFill>
              </a:rPr>
              <a:t>actual work </a:t>
            </a:r>
            <a:r>
              <a:rPr lang="en-US" sz="2000" dirty="0" smtClean="0"/>
              <a:t>experience that connects </a:t>
            </a:r>
            <a:r>
              <a:rPr lang="en-US" sz="2000" dirty="0"/>
              <a:t>classroom learning to employment and </a:t>
            </a:r>
            <a:r>
              <a:rPr lang="en-US" sz="2000" dirty="0" smtClean="0"/>
              <a:t>careers.</a:t>
            </a:r>
            <a:endParaRPr lang="en-US" sz="2000" dirty="0"/>
          </a:p>
        </p:txBody>
      </p:sp>
      <p:sp>
        <p:nvSpPr>
          <p:cNvPr id="5" name="Rectangle 4"/>
          <p:cNvSpPr>
            <a:spLocks/>
          </p:cNvSpPr>
          <p:nvPr/>
        </p:nvSpPr>
        <p:spPr bwMode="auto">
          <a:xfrm>
            <a:off x="482812" y="329407"/>
            <a:ext cx="7885112" cy="461962"/>
          </a:xfrm>
          <a:prstGeom prst="rect">
            <a:avLst/>
          </a:prstGeom>
          <a:noFill/>
          <a:ln w="9525">
            <a:noFill/>
            <a:miter lim="800000"/>
            <a:headEnd/>
            <a:tailEnd/>
          </a:ln>
        </p:spPr>
        <p:txBody>
          <a:bodyPr wrap="none" lIns="0" tIns="0" rIns="0" bIns="0" anchor="b"/>
          <a:lstStyle/>
          <a:p>
            <a:pPr algn="ctr">
              <a:lnSpc>
                <a:spcPts val="3400"/>
              </a:lnSpc>
            </a:pPr>
            <a:r>
              <a:rPr lang="en-US" sz="2400" b="1" dirty="0" smtClean="0">
                <a:solidFill>
                  <a:srgbClr val="FF0000"/>
                </a:solidFill>
                <a:ea typeface="News Gothic MT"/>
                <a:cs typeface="News Gothic MT"/>
              </a:rPr>
              <a:t>WORK BASED LEARNING </a:t>
            </a:r>
            <a:endParaRPr lang="en-US" sz="2400" b="1" dirty="0">
              <a:solidFill>
                <a:srgbClr val="FF0000"/>
              </a:solidFill>
              <a:ea typeface="News Gothic MT"/>
              <a:cs typeface="News Gothic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2812" y="977153"/>
            <a:ext cx="7791612" cy="5611090"/>
          </a:xfrm>
        </p:spPr>
        <p:txBody>
          <a:bodyPr/>
          <a:lstStyle/>
          <a:p>
            <a:r>
              <a:rPr lang="en-US" sz="2000" b="1" dirty="0" smtClean="0">
                <a:latin typeface="Arial" pitchFamily="34" charset="0"/>
              </a:rPr>
              <a:t>The </a:t>
            </a:r>
            <a:r>
              <a:rPr lang="en-US" sz="2000" b="1" dirty="0">
                <a:latin typeface="Arial" pitchFamily="34" charset="0"/>
              </a:rPr>
              <a:t>Problem: </a:t>
            </a:r>
            <a:r>
              <a:rPr lang="en-US" sz="2000" b="1" dirty="0" smtClean="0">
                <a:latin typeface="Arial" pitchFamily="34" charset="0"/>
              </a:rPr>
              <a:t>The </a:t>
            </a:r>
            <a:r>
              <a:rPr lang="en-US" sz="2000" b="1" dirty="0">
                <a:latin typeface="Arial" pitchFamily="34" charset="0"/>
              </a:rPr>
              <a:t>Economic Gap between Women and Men</a:t>
            </a:r>
            <a:endParaRPr lang="en-US" sz="2000" b="1" dirty="0"/>
          </a:p>
          <a:p>
            <a:endParaRPr lang="en-US" sz="1800" dirty="0" smtClean="0"/>
          </a:p>
          <a:p>
            <a:r>
              <a:rPr lang="en-US" sz="1800" dirty="0" smtClean="0"/>
              <a:t>For </a:t>
            </a:r>
            <a:r>
              <a:rPr lang="en-US" sz="1800" dirty="0"/>
              <a:t>many </a:t>
            </a:r>
            <a:r>
              <a:rPr lang="en-US" sz="1800" dirty="0" smtClean="0"/>
              <a:t>girls work-based learning can </a:t>
            </a:r>
            <a:r>
              <a:rPr lang="en-US" sz="1800" dirty="0"/>
              <a:t>be a </a:t>
            </a:r>
            <a:r>
              <a:rPr lang="en-US" sz="1800" b="1" dirty="0">
                <a:solidFill>
                  <a:srgbClr val="0070C0"/>
                </a:solidFill>
              </a:rPr>
              <a:t>crucial starting point on the path to </a:t>
            </a:r>
            <a:r>
              <a:rPr lang="en-US" sz="1800" b="1" dirty="0" smtClean="0">
                <a:solidFill>
                  <a:srgbClr val="0070C0"/>
                </a:solidFill>
              </a:rPr>
              <a:t>sustained training and employment and avoiding poverty</a:t>
            </a:r>
            <a:r>
              <a:rPr lang="en-US" sz="1800" dirty="0" smtClean="0"/>
              <a:t>. </a:t>
            </a:r>
          </a:p>
          <a:p>
            <a:endParaRPr lang="en-US" sz="1800" dirty="0"/>
          </a:p>
          <a:p>
            <a:r>
              <a:rPr lang="en-US" sz="1800" b="1" dirty="0" smtClean="0">
                <a:solidFill>
                  <a:srgbClr val="0070C0"/>
                </a:solidFill>
              </a:rPr>
              <a:t>Poverty </a:t>
            </a:r>
            <a:r>
              <a:rPr lang="en-US" sz="1800" b="1" dirty="0">
                <a:solidFill>
                  <a:srgbClr val="0070C0"/>
                </a:solidFill>
              </a:rPr>
              <a:t>is a women's issue</a:t>
            </a:r>
            <a:r>
              <a:rPr lang="en-US" sz="1800" dirty="0"/>
              <a:t>; female-headed families are more likely to be </a:t>
            </a:r>
            <a:r>
              <a:rPr lang="en-US" sz="1800" dirty="0" smtClean="0"/>
              <a:t>poor and women </a:t>
            </a:r>
            <a:r>
              <a:rPr lang="en-US" sz="1800" dirty="0"/>
              <a:t>overall are </a:t>
            </a:r>
            <a:r>
              <a:rPr lang="en-US" sz="1800" dirty="0" smtClean="0"/>
              <a:t>41</a:t>
            </a:r>
            <a:r>
              <a:rPr lang="en-US" sz="1800" dirty="0"/>
              <a:t>% more likely than men to be poor. </a:t>
            </a:r>
          </a:p>
          <a:p>
            <a:endParaRPr lang="en-US" sz="1800" dirty="0"/>
          </a:p>
          <a:p>
            <a:r>
              <a:rPr lang="en-US" sz="1800" dirty="0" smtClean="0"/>
              <a:t>15.4% </a:t>
            </a:r>
            <a:r>
              <a:rPr lang="en-US" sz="1800" dirty="0"/>
              <a:t>of women with high school diplomas are living in poverty, compared with 11.9% of men with high school diplomas</a:t>
            </a:r>
            <a:r>
              <a:rPr lang="en-US" sz="1800" dirty="0" smtClean="0"/>
              <a:t>.</a:t>
            </a:r>
          </a:p>
          <a:p>
            <a:endParaRPr lang="en-US" sz="1800" dirty="0" smtClean="0">
              <a:ea typeface="ＭＳ Ｐゴシック" pitchFamily="34" charset="-128"/>
            </a:endParaRPr>
          </a:p>
          <a:p>
            <a:r>
              <a:rPr lang="en-US" sz="1800" dirty="0" smtClean="0">
                <a:ea typeface="ＭＳ Ｐゴシック" pitchFamily="34" charset="-128"/>
              </a:rPr>
              <a:t>Women </a:t>
            </a:r>
            <a:r>
              <a:rPr lang="en-US" sz="1800" dirty="0">
                <a:ea typeface="ＭＳ Ｐゴシック" pitchFamily="34" charset="-128"/>
              </a:rPr>
              <a:t>at </a:t>
            </a:r>
            <a:r>
              <a:rPr lang="en-US" sz="1800" b="1" dirty="0">
                <a:solidFill>
                  <a:srgbClr val="0070C0"/>
                </a:solidFill>
                <a:ea typeface="ＭＳ Ｐゴシック" pitchFamily="34" charset="-128"/>
              </a:rPr>
              <a:t>every level of education</a:t>
            </a:r>
            <a:r>
              <a:rPr lang="en-US" sz="1800" dirty="0">
                <a:solidFill>
                  <a:srgbClr val="0070C0"/>
                </a:solidFill>
                <a:ea typeface="ＭＳ Ｐゴシック" pitchFamily="34" charset="-128"/>
              </a:rPr>
              <a:t> </a:t>
            </a:r>
            <a:r>
              <a:rPr lang="en-US" sz="1800" dirty="0">
                <a:ea typeface="ＭＳ Ｐゴシック" pitchFamily="34" charset="-128"/>
              </a:rPr>
              <a:t>(except doctors and lawyers) </a:t>
            </a:r>
            <a:r>
              <a:rPr lang="en-US" sz="1800" b="1" i="1" dirty="0">
                <a:solidFill>
                  <a:srgbClr val="0070C0"/>
                </a:solidFill>
                <a:ea typeface="ＭＳ Ｐゴシック" pitchFamily="34" charset="-128"/>
              </a:rPr>
              <a:t>earn less</a:t>
            </a:r>
            <a:r>
              <a:rPr lang="en-US" sz="1800" dirty="0">
                <a:ea typeface="ＭＳ Ｐゴシック" pitchFamily="34" charset="-128"/>
              </a:rPr>
              <a:t> than men at the level of education below them.</a:t>
            </a:r>
          </a:p>
          <a:p>
            <a:endParaRPr lang="en-US" sz="2000" dirty="0" smtClean="0"/>
          </a:p>
          <a:p>
            <a:r>
              <a:rPr lang="en-US" sz="2400" b="1" u="sng" dirty="0" smtClean="0">
                <a:solidFill>
                  <a:srgbClr val="0070C0"/>
                </a:solidFill>
              </a:rPr>
              <a:t>Impact</a:t>
            </a:r>
            <a:r>
              <a:rPr lang="en-US" sz="2400" b="1" dirty="0" smtClean="0">
                <a:solidFill>
                  <a:srgbClr val="0070C0"/>
                </a:solidFill>
              </a:rPr>
              <a:t>:	Employment </a:t>
            </a:r>
            <a:r>
              <a:rPr lang="en-US" sz="2400" b="1" dirty="0">
                <a:solidFill>
                  <a:srgbClr val="0070C0"/>
                </a:solidFill>
              </a:rPr>
              <a:t>training </a:t>
            </a:r>
            <a:r>
              <a:rPr lang="en-US" sz="2400" b="1" dirty="0" smtClean="0">
                <a:solidFill>
                  <a:srgbClr val="0070C0"/>
                </a:solidFill>
              </a:rPr>
              <a:t>leads </a:t>
            </a:r>
            <a:r>
              <a:rPr lang="en-US" sz="2400" b="1" dirty="0">
                <a:solidFill>
                  <a:srgbClr val="0070C0"/>
                </a:solidFill>
              </a:rPr>
              <a:t>to </a:t>
            </a:r>
            <a:r>
              <a:rPr lang="en-US" sz="2400" b="1" dirty="0" smtClean="0">
                <a:solidFill>
                  <a:srgbClr val="0070C0"/>
                </a:solidFill>
              </a:rPr>
              <a:t>broader career</a:t>
            </a:r>
            <a:br>
              <a:rPr lang="en-US" sz="2400" b="1" dirty="0" smtClean="0">
                <a:solidFill>
                  <a:srgbClr val="0070C0"/>
                </a:solidFill>
              </a:rPr>
            </a:br>
            <a:r>
              <a:rPr lang="en-US" sz="2400" b="1" dirty="0" smtClean="0">
                <a:solidFill>
                  <a:srgbClr val="0070C0"/>
                </a:solidFill>
              </a:rPr>
              <a:t>			options and a path out of poverty</a:t>
            </a:r>
            <a:r>
              <a:rPr lang="en-US" sz="2400" b="1" dirty="0" smtClean="0"/>
              <a:t>.	</a:t>
            </a:r>
          </a:p>
          <a:p>
            <a:r>
              <a:rPr lang="en-US" sz="1200" dirty="0" smtClean="0"/>
              <a:t>								Source</a:t>
            </a:r>
            <a:r>
              <a:rPr lang="en-US" sz="1200" dirty="0"/>
              <a:t>:  Data from U. S. Census Bureau </a:t>
            </a:r>
            <a:r>
              <a:rPr lang="en-US" sz="1200" dirty="0" smtClean="0"/>
              <a:t>and Department of Labor</a:t>
            </a:r>
            <a:endParaRPr lang="en-US" sz="1200" dirty="0"/>
          </a:p>
        </p:txBody>
      </p:sp>
      <p:sp>
        <p:nvSpPr>
          <p:cNvPr id="3" name="Content Placeholder 2"/>
          <p:cNvSpPr>
            <a:spLocks noGrp="1"/>
          </p:cNvSpPr>
          <p:nvPr>
            <p:ph sz="quarter" idx="11"/>
          </p:nvPr>
        </p:nvSpPr>
        <p:spPr/>
        <p:txBody>
          <a:bodyPr/>
          <a:lstStyle/>
          <a:p>
            <a:pPr algn="ctr"/>
            <a:endParaRPr lang="en-US" sz="2800" dirty="0" smtClean="0">
              <a:latin typeface="Arial" pitchFamily="34" charset="0"/>
            </a:endParaRPr>
          </a:p>
          <a:p>
            <a:pPr algn="ctr"/>
            <a:r>
              <a:rPr lang="en-US" sz="2000" dirty="0" smtClean="0">
                <a:latin typeface="Arial" pitchFamily="34" charset="0"/>
              </a:rPr>
              <a:t>Why is gender compliance important to work-based learning in career academies?</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2"/>
          <p:cNvGraphicFramePr>
            <a:graphicFrameLocks/>
          </p:cNvGraphicFramePr>
          <p:nvPr>
            <p:ph sz="quarter" idx="10"/>
          </p:nvPr>
        </p:nvGraphicFramePr>
        <p:xfrm>
          <a:off x="761998" y="1954306"/>
          <a:ext cx="7357069" cy="4263651"/>
        </p:xfrm>
        <a:graphic>
          <a:graphicData uri="http://schemas.openxmlformats.org/presentationml/2006/ole">
            <p:oleObj spid="_x0000_s2050" r:id="rId4" imgW="7619370" imgH="4797155" progId="Excel.Sheet.8">
              <p:embed/>
            </p:oleObj>
          </a:graphicData>
        </a:graphic>
      </p:graphicFrame>
      <p:sp>
        <p:nvSpPr>
          <p:cNvPr id="5" name="Text Placeholder 4"/>
          <p:cNvSpPr txBox="1">
            <a:spLocks/>
          </p:cNvSpPr>
          <p:nvPr/>
        </p:nvSpPr>
        <p:spPr>
          <a:xfrm>
            <a:off x="482812" y="977154"/>
            <a:ext cx="7872294" cy="710970"/>
          </a:xfrm>
          <a:prstGeom prst="rect">
            <a:avLst/>
          </a:prstGeom>
        </p:spPr>
        <p:txBody>
          <a:bodyPr vert="horz" lIns="0" tIns="0" rIns="0" bIns="0"/>
          <a:lstStyle/>
          <a:p>
            <a:pPr marL="381000" marR="0" lvl="0" indent="-38100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Several reports show that girls are </a:t>
            </a:r>
            <a:r>
              <a:rPr kumimoji="0" lang="en-US" sz="1600" b="1" i="0" u="none" strike="noStrike" kern="1200" cap="none" spc="0" normalizeH="0" baseline="0" noProof="0" dirty="0" smtClean="0">
                <a:ln>
                  <a:noFill/>
                </a:ln>
                <a:solidFill>
                  <a:srgbClr val="0070C0"/>
                </a:solidFill>
                <a:effectLst/>
                <a:uLnTx/>
                <a:uFillTx/>
                <a:latin typeface="+mn-lt"/>
                <a:ea typeface="+mn-ea"/>
                <a:cs typeface="+mn-cs"/>
              </a:rPr>
              <a:t>severely underrepresented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in non-traditional CTE/STEM </a:t>
            </a:r>
          </a:p>
          <a:p>
            <a:pPr marL="381000" marR="0" lvl="0" indent="-38100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programs in high schools, colleges, and ultimately the workplace.  For Example in NYC:</a:t>
            </a:r>
          </a:p>
          <a:p>
            <a:pPr marL="381000" marR="0" lvl="0" indent="-38100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4572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AutoNum type="arabicPeriod"/>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81000" marR="0" lvl="0" indent="-381000" algn="l" defTabSz="457200" rtl="0" eaLnBrk="1" fontAlgn="auto" latinLnBrk="0" hangingPunct="1">
              <a:lnSpc>
                <a:spcPct val="100000"/>
              </a:lnSpc>
              <a:spcBef>
                <a:spcPct val="20000"/>
              </a:spcBef>
              <a:spcAft>
                <a:spcPts val="0"/>
              </a:spcAft>
              <a:buClrTx/>
              <a:buSzTx/>
              <a:buFont typeface="Wingdings" pitchFamily="2"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a:spLocks noGrp="1"/>
          </p:cNvSpPr>
          <p:nvPr>
            <p:ph sz="quarter" idx="11"/>
          </p:nvPr>
        </p:nvSpPr>
        <p:spPr/>
        <p:txBody>
          <a:bodyPr/>
          <a:lstStyle/>
          <a:p>
            <a:pPr algn="ctr"/>
            <a:r>
              <a:rPr lang="en-US" dirty="0" smtClean="0"/>
              <a:t>Why Work-Based Learning Experience Matters </a:t>
            </a:r>
            <a:endParaRPr lang="en-US" dirty="0"/>
          </a:p>
        </p:txBody>
      </p:sp>
      <p:sp>
        <p:nvSpPr>
          <p:cNvPr id="7" name="Rectangle 6"/>
          <p:cNvSpPr/>
          <p:nvPr/>
        </p:nvSpPr>
        <p:spPr>
          <a:xfrm>
            <a:off x="306867" y="6217957"/>
            <a:ext cx="8048239" cy="461665"/>
          </a:xfrm>
          <a:prstGeom prst="rect">
            <a:avLst/>
          </a:prstGeom>
        </p:spPr>
        <p:txBody>
          <a:bodyPr wrap="square">
            <a:spAutoFit/>
          </a:bodyPr>
          <a:lstStyle/>
          <a:p>
            <a:pPr>
              <a:spcBef>
                <a:spcPct val="0"/>
              </a:spcBef>
            </a:pPr>
            <a:r>
              <a:rPr lang="en-US" sz="1200" dirty="0" smtClean="0">
                <a:ea typeface="ＭＳ Ｐゴシック" pitchFamily="34" charset="-128"/>
              </a:rPr>
              <a:t>BLUE SCHOOL, PINK SCHOOL: Gender Imbalance in New York City CTE High Schools - A REPORT BY PUBLIC ADVOCATE BETSY GOTBAUM  JANUARY 2008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2812" y="977153"/>
            <a:ext cx="7656733" cy="5611090"/>
          </a:xfrm>
        </p:spPr>
        <p:txBody>
          <a:bodyPr/>
          <a:lstStyle/>
          <a:p>
            <a:pPr marL="381000" indent="-381000"/>
            <a:r>
              <a:rPr lang="en-US" sz="1800" dirty="0" smtClean="0"/>
              <a:t>Work-based </a:t>
            </a:r>
            <a:r>
              <a:rPr lang="en-US" sz="1800" dirty="0"/>
              <a:t>learning is one of the most </a:t>
            </a:r>
            <a:r>
              <a:rPr lang="en-US" sz="1800" b="1" dirty="0">
                <a:solidFill>
                  <a:srgbClr val="0070C0"/>
                </a:solidFill>
              </a:rPr>
              <a:t>powerful learning tools that links </a:t>
            </a:r>
            <a:r>
              <a:rPr lang="en-US" sz="1800" dirty="0" smtClean="0"/>
              <a:t>what</a:t>
            </a:r>
          </a:p>
          <a:p>
            <a:pPr marL="381000" indent="-381000"/>
            <a:r>
              <a:rPr lang="en-US" sz="1800" dirty="0" smtClean="0"/>
              <a:t>students </a:t>
            </a:r>
            <a:r>
              <a:rPr lang="en-US" sz="1800" dirty="0"/>
              <a:t>learn in school to the skills and knowledge needed for real-world careers. </a:t>
            </a:r>
            <a:br>
              <a:rPr lang="en-US" sz="1800" dirty="0"/>
            </a:br>
            <a:endParaRPr lang="en-US" sz="1800" dirty="0"/>
          </a:p>
          <a:p>
            <a:pPr marL="381000" indent="-381000">
              <a:buFont typeface="Wingdings" pitchFamily="2" charset="2"/>
              <a:buAutoNum type="arabicPeriod"/>
            </a:pPr>
            <a:r>
              <a:rPr lang="en-US" sz="1800" b="1" dirty="0">
                <a:solidFill>
                  <a:srgbClr val="0070C0"/>
                </a:solidFill>
              </a:rPr>
              <a:t>Higher graduation rates</a:t>
            </a:r>
            <a:r>
              <a:rPr lang="en-US" sz="1800" dirty="0"/>
              <a:t>:  Work-based programs are linked to career-themed pathways. Several studies indicate that many students drop out of high school because they are unable to see any connection between what they are learning and what they may one day be doing professionally.  They ask, “Why do I have to learn this?” By linking student learning to career pathways, work-based learning programs can lower the dropout rate (</a:t>
            </a:r>
            <a:r>
              <a:rPr lang="en-US" sz="1800" b="1" dirty="0"/>
              <a:t>NAF, 2011</a:t>
            </a:r>
            <a:r>
              <a:rPr lang="en-US" sz="1800" dirty="0"/>
              <a:t>). </a:t>
            </a:r>
            <a:br>
              <a:rPr lang="en-US" sz="1800" dirty="0"/>
            </a:br>
            <a:endParaRPr lang="en-US" sz="1800" dirty="0"/>
          </a:p>
          <a:p>
            <a:pPr marL="381000" indent="-381000">
              <a:buFont typeface="Wingdings" pitchFamily="2" charset="2"/>
              <a:buAutoNum type="arabicPeriod"/>
            </a:pPr>
            <a:r>
              <a:rPr lang="en-US" sz="1800" b="1" dirty="0">
                <a:solidFill>
                  <a:srgbClr val="0070C0"/>
                </a:solidFill>
              </a:rPr>
              <a:t>Student ownership</a:t>
            </a:r>
            <a:r>
              <a:rPr lang="en-US" sz="1800" dirty="0"/>
              <a:t>: In work-based learning programs, students have the opportunity to explore potential career options and take ownership of their career choice. </a:t>
            </a:r>
            <a:br>
              <a:rPr lang="en-US" sz="1800" dirty="0"/>
            </a:br>
            <a:endParaRPr lang="en-US" sz="1800" dirty="0"/>
          </a:p>
          <a:p>
            <a:pPr marL="381000" indent="-381000">
              <a:buFont typeface="Wingdings" pitchFamily="2" charset="2"/>
              <a:buAutoNum type="arabicPeriod"/>
            </a:pPr>
            <a:r>
              <a:rPr lang="en-US" sz="1800" b="1" dirty="0">
                <a:solidFill>
                  <a:srgbClr val="0070C0"/>
                </a:solidFill>
              </a:rPr>
              <a:t>Development of critical skills</a:t>
            </a:r>
            <a:r>
              <a:rPr lang="en-US" sz="1800" dirty="0"/>
              <a:t>: Whether students choose a career right out of high school or after college, all future members of the workforce need to develop the so called “soft skills,” such as creative problem solving, conflict resolution, communication, and teamwork. </a:t>
            </a:r>
          </a:p>
          <a:p>
            <a:endParaRPr lang="en-US" sz="1600" dirty="0"/>
          </a:p>
        </p:txBody>
      </p:sp>
      <p:sp>
        <p:nvSpPr>
          <p:cNvPr id="3" name="Content Placeholder 2"/>
          <p:cNvSpPr>
            <a:spLocks noGrp="1"/>
          </p:cNvSpPr>
          <p:nvPr>
            <p:ph sz="quarter" idx="11"/>
          </p:nvPr>
        </p:nvSpPr>
        <p:spPr/>
        <p:txBody>
          <a:bodyPr/>
          <a:lstStyle/>
          <a:p>
            <a:pPr algn="ctr"/>
            <a:r>
              <a:rPr lang="en-US" dirty="0" smtClean="0"/>
              <a:t>IMPACT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gn="ctr"/>
            <a:r>
              <a:rPr lang="en-US" sz="9600" dirty="0" smtClean="0"/>
              <a:t>Recruitment </a:t>
            </a:r>
          </a:p>
          <a:p>
            <a:pPr algn="ctr"/>
            <a:r>
              <a:rPr lang="en-US" sz="9600" dirty="0" smtClean="0"/>
              <a:t>&amp; </a:t>
            </a:r>
          </a:p>
          <a:p>
            <a:pPr algn="ctr"/>
            <a:r>
              <a:rPr lang="en-US" sz="9600" dirty="0" smtClean="0"/>
              <a:t>Placement</a:t>
            </a:r>
            <a:endParaRPr lang="en-US" sz="9600" dirty="0"/>
          </a:p>
        </p:txBody>
      </p:sp>
      <p:sp>
        <p:nvSpPr>
          <p:cNvPr id="3" name="Content Placeholder 2"/>
          <p:cNvSpPr>
            <a:spLocks noGrp="1"/>
          </p:cNvSpPr>
          <p:nvPr>
            <p:ph sz="quarter" idx="11"/>
          </p:nvPr>
        </p:nvSpPr>
        <p:spPr>
          <a:xfrm>
            <a:off x="358589" y="170328"/>
            <a:ext cx="7548282" cy="744072"/>
          </a:xfrm>
        </p:spPr>
        <p:txBody>
          <a:bodyPr/>
          <a:lstStyle/>
          <a:p>
            <a:pPr algn="ctr"/>
            <a:r>
              <a:rPr lang="en-US" sz="3200" dirty="0" smtClean="0"/>
              <a:t>Solving The Problem?</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2812" y="986118"/>
            <a:ext cx="7656733" cy="5488198"/>
          </a:xfrm>
        </p:spPr>
        <p:txBody>
          <a:bodyPr/>
          <a:lstStyle/>
          <a:p>
            <a:pPr lvl="1">
              <a:buFont typeface="Arial" pitchFamily="34" charset="0"/>
              <a:buChar char="•"/>
            </a:pPr>
            <a:r>
              <a:rPr lang="en-US" sz="1600" dirty="0" smtClean="0"/>
              <a:t>Schools should develop </a:t>
            </a:r>
            <a:r>
              <a:rPr lang="en-US" sz="1600" dirty="0"/>
              <a:t>a </a:t>
            </a:r>
            <a:r>
              <a:rPr lang="en-US" sz="1600" b="1" dirty="0" smtClean="0">
                <a:solidFill>
                  <a:srgbClr val="0070C0"/>
                </a:solidFill>
              </a:rPr>
              <a:t>yearly recruitment </a:t>
            </a:r>
            <a:r>
              <a:rPr lang="en-US" sz="1600" dirty="0" smtClean="0"/>
              <a:t>plan that targets girls for placement in WBL</a:t>
            </a:r>
            <a:br>
              <a:rPr lang="en-US" sz="1600" dirty="0" smtClean="0"/>
            </a:br>
            <a:r>
              <a:rPr lang="en-US" sz="1600" dirty="0" smtClean="0"/>
              <a:t>opportunities.</a:t>
            </a:r>
          </a:p>
          <a:p>
            <a:pPr lvl="1">
              <a:buFont typeface="Arial" pitchFamily="34" charset="0"/>
              <a:buChar char="•"/>
            </a:pPr>
            <a:r>
              <a:rPr lang="en-US" sz="1600" dirty="0" smtClean="0"/>
              <a:t>Schools’ recruitment activities should </a:t>
            </a:r>
            <a:r>
              <a:rPr lang="en-US" sz="1600" b="1" dirty="0">
                <a:solidFill>
                  <a:srgbClr val="0070C0"/>
                </a:solidFill>
              </a:rPr>
              <a:t>use </a:t>
            </a:r>
            <a:r>
              <a:rPr lang="en-US" sz="1600" b="1" dirty="0" smtClean="0">
                <a:solidFill>
                  <a:srgbClr val="0070C0"/>
                </a:solidFill>
              </a:rPr>
              <a:t>materials </a:t>
            </a:r>
            <a:r>
              <a:rPr lang="en-US" sz="1600" b="1" dirty="0">
                <a:solidFill>
                  <a:srgbClr val="0070C0"/>
                </a:solidFill>
              </a:rPr>
              <a:t>depicting diversity of individuals and occupations</a:t>
            </a:r>
            <a:r>
              <a:rPr lang="en-US" sz="1600" dirty="0"/>
              <a:t>.</a:t>
            </a:r>
          </a:p>
          <a:p>
            <a:pPr lvl="1">
              <a:buFont typeface="Arial" pitchFamily="34" charset="0"/>
              <a:buChar char="•"/>
            </a:pPr>
            <a:r>
              <a:rPr lang="en-US" sz="1600" dirty="0" smtClean="0"/>
              <a:t>Schools should </a:t>
            </a:r>
            <a:r>
              <a:rPr lang="en-US" sz="1600" b="1" dirty="0" smtClean="0">
                <a:solidFill>
                  <a:srgbClr val="0070C0"/>
                </a:solidFill>
              </a:rPr>
              <a:t>use </a:t>
            </a:r>
            <a:r>
              <a:rPr lang="en-US" sz="1600" b="1" dirty="0">
                <a:solidFill>
                  <a:srgbClr val="0070C0"/>
                </a:solidFill>
              </a:rPr>
              <a:t>recruitment procedures that are based on </a:t>
            </a:r>
            <a:r>
              <a:rPr lang="en-US" sz="1600" b="1" dirty="0" smtClean="0">
                <a:solidFill>
                  <a:srgbClr val="0070C0"/>
                </a:solidFill>
              </a:rPr>
              <a:t>the student’s occupational </a:t>
            </a:r>
            <a:r>
              <a:rPr lang="en-US" sz="1600" b="1" dirty="0">
                <a:solidFill>
                  <a:srgbClr val="0070C0"/>
                </a:solidFill>
              </a:rPr>
              <a:t>objective, interest and aptitude,</a:t>
            </a:r>
            <a:r>
              <a:rPr lang="en-US" sz="1600" dirty="0"/>
              <a:t> </a:t>
            </a:r>
            <a:r>
              <a:rPr lang="en-US" sz="1600" b="1" dirty="0">
                <a:solidFill>
                  <a:srgbClr val="0070C0"/>
                </a:solidFill>
              </a:rPr>
              <a:t>and not on the basis of </a:t>
            </a:r>
            <a:r>
              <a:rPr lang="en-US" sz="1600" b="1" dirty="0" smtClean="0">
                <a:solidFill>
                  <a:srgbClr val="0070C0"/>
                </a:solidFill>
              </a:rPr>
              <a:t>sex </a:t>
            </a:r>
            <a:r>
              <a:rPr lang="en-US" sz="1600" b="1" dirty="0">
                <a:solidFill>
                  <a:srgbClr val="0070C0"/>
                </a:solidFill>
              </a:rPr>
              <a:t>of the student</a:t>
            </a:r>
            <a:r>
              <a:rPr lang="en-US" sz="1600" dirty="0" smtClean="0"/>
              <a:t>. (Schools can achieve this though career guidance, hosting career fairs with non-traditional role models, etc.) </a:t>
            </a:r>
          </a:p>
          <a:p>
            <a:pPr lvl="1">
              <a:buFont typeface="Arial" pitchFamily="34" charset="0"/>
              <a:buChar char="•"/>
            </a:pPr>
            <a:r>
              <a:rPr lang="en-US" sz="1600" dirty="0" smtClean="0"/>
              <a:t>Career/shop teachers should participate in the recruitment </a:t>
            </a:r>
            <a:r>
              <a:rPr lang="en-US" sz="1600" dirty="0"/>
              <a:t>and selection of </a:t>
            </a:r>
            <a:r>
              <a:rPr lang="en-US" sz="1600" dirty="0" smtClean="0"/>
              <a:t>students, and avoid personal gender bias during the process. </a:t>
            </a:r>
          </a:p>
          <a:p>
            <a:pPr lvl="1">
              <a:buFont typeface="Arial" pitchFamily="34" charset="0"/>
              <a:buChar char="•"/>
            </a:pPr>
            <a:r>
              <a:rPr lang="en-US" sz="1600" b="1" dirty="0" smtClean="0">
                <a:solidFill>
                  <a:srgbClr val="0070C0"/>
                </a:solidFill>
              </a:rPr>
              <a:t>Market non-traditional WBL opportunities to parents/guardians </a:t>
            </a:r>
            <a:r>
              <a:rPr lang="en-US" sz="1600" dirty="0" smtClean="0"/>
              <a:t>in presentations about placement.</a:t>
            </a:r>
          </a:p>
          <a:p>
            <a:pPr lvl="1">
              <a:buFont typeface="Arial" pitchFamily="34" charset="0"/>
              <a:buChar char="•"/>
            </a:pPr>
            <a:r>
              <a:rPr lang="en-US" sz="1600" b="1" dirty="0" smtClean="0">
                <a:solidFill>
                  <a:srgbClr val="0070C0"/>
                </a:solidFill>
              </a:rPr>
              <a:t>Recruit employers that comply with equal opportunity laws.</a:t>
            </a:r>
            <a:endParaRPr lang="en-US" sz="1600" b="1" dirty="0">
              <a:solidFill>
                <a:srgbClr val="0070C0"/>
              </a:solidFill>
            </a:endParaRPr>
          </a:p>
          <a:p>
            <a:endParaRPr lang="en-US" dirty="0" smtClean="0"/>
          </a:p>
          <a:p>
            <a:endParaRPr lang="en-US" dirty="0"/>
          </a:p>
          <a:p>
            <a:endParaRPr lang="en-US" dirty="0"/>
          </a:p>
        </p:txBody>
      </p:sp>
      <p:sp>
        <p:nvSpPr>
          <p:cNvPr id="3" name="Content Placeholder 2"/>
          <p:cNvSpPr>
            <a:spLocks noGrp="1"/>
          </p:cNvSpPr>
          <p:nvPr>
            <p:ph sz="quarter" idx="11"/>
          </p:nvPr>
        </p:nvSpPr>
        <p:spPr/>
        <p:txBody>
          <a:bodyPr/>
          <a:lstStyle/>
          <a:p>
            <a:pPr algn="ctr"/>
            <a:r>
              <a:rPr lang="en-US" dirty="0" smtClean="0"/>
              <a:t>Recruitment Roadmap</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2262</TotalTime>
  <Words>2282</Words>
  <Application>Microsoft Office PowerPoint</Application>
  <PresentationFormat>On-screen Show (4:3)</PresentationFormat>
  <Paragraphs>304</Paragraphs>
  <Slides>23</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1_Office Theme</vt:lpstr>
      <vt:lpstr>BLANK</vt:lpstr>
      <vt:lpstr>Microsoft Office Excel 97-2003 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designpartners.llc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Glover</dc:creator>
  <cp:lastModifiedBy>Jean Gazis</cp:lastModifiedBy>
  <cp:revision>290</cp:revision>
  <dcterms:created xsi:type="dcterms:W3CDTF">2014-01-27T15:52:45Z</dcterms:created>
  <dcterms:modified xsi:type="dcterms:W3CDTF">2014-08-14T15:35:57Z</dcterms:modified>
</cp:coreProperties>
</file>