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2" r:id="rId1"/>
    <p:sldMasterId id="2147483782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7" r:id="rId4"/>
    <p:sldId id="273" r:id="rId5"/>
    <p:sldId id="261" r:id="rId6"/>
    <p:sldId id="275" r:id="rId7"/>
    <p:sldId id="262" r:id="rId8"/>
    <p:sldId id="259" r:id="rId9"/>
    <p:sldId id="260" r:id="rId10"/>
    <p:sldId id="263" r:id="rId11"/>
    <p:sldId id="274" r:id="rId12"/>
    <p:sldId id="265" r:id="rId13"/>
    <p:sldId id="272" r:id="rId14"/>
    <p:sldId id="264" r:id="rId15"/>
    <p:sldId id="266" r:id="rId16"/>
    <p:sldId id="267" r:id="rId17"/>
    <p:sldId id="276" r:id="rId18"/>
    <p:sldId id="268" r:id="rId19"/>
    <p:sldId id="269" r:id="rId20"/>
    <p:sldId id="270" r:id="rId21"/>
    <p:sldId id="277" r:id="rId22"/>
  </p:sldIdLst>
  <p:sldSz cx="10058400" cy="7772400"/>
  <p:notesSz cx="7010400" cy="9296400"/>
  <p:defaultTextStyle>
    <a:defPPr>
      <a:defRPr lang="en-US"/>
    </a:defPPr>
    <a:lvl1pPr algn="l" defTabSz="507880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507880" indent="-50789" algn="l" defTabSz="507880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1017349" indent="-103164" algn="l" defTabSz="507880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526818" indent="-155539" algn="l" defTabSz="507880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2036287" indent="-207914" algn="l" defTabSz="507880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5465" algn="l" defTabSz="914187" rtl="0" eaLnBrk="1" latinLnBrk="0" hangingPunct="1">
      <a:defRPr sz="27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2560" algn="l" defTabSz="914187" rtl="0" eaLnBrk="1" latinLnBrk="0" hangingPunct="1">
      <a:defRPr sz="27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199651" algn="l" defTabSz="914187" rtl="0" eaLnBrk="1" latinLnBrk="0" hangingPunct="1">
      <a:defRPr sz="27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6744" algn="l" defTabSz="914187" rtl="0" eaLnBrk="1" latinLnBrk="0" hangingPunct="1">
      <a:defRPr sz="27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9BA31"/>
    <a:srgbClr val="86897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0" autoAdjust="0"/>
  </p:normalViewPr>
  <p:slideViewPr>
    <p:cSldViewPr snapToGrid="0">
      <p:cViewPr varScale="1">
        <p:scale>
          <a:sx n="93" d="100"/>
          <a:sy n="93" d="100"/>
        </p:scale>
        <p:origin x="-1260" y="-108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C59912B-AE14-4045-ACE7-2FC64E1E6D55}" type="datetime1">
              <a:rPr lang="en-US"/>
              <a:pPr>
                <a:defRPr/>
              </a:pPr>
              <a:t>12/30/2015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B5E6923-B5B7-44D5-BB6B-6E05168C6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71192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C3B71B2-457C-46BB-B432-93B7C5483CF4}" type="datetime1">
              <a:rPr lang="en-US"/>
              <a:pPr>
                <a:defRPr/>
              </a:pPr>
              <a:t>12/30/2015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696913"/>
            <a:ext cx="45116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D33FE5E-61E2-481A-867B-9251A64BE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2045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50788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507880" algn="l" defTabSz="50788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1017349" algn="l" defTabSz="50788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526818" algn="l" defTabSz="50788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2036287" algn="l" defTabSz="50788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546466" algn="l" defTabSz="5092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5758" algn="l" defTabSz="5092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052" algn="l" defTabSz="5092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4344" algn="l" defTabSz="5092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49363" y="696913"/>
            <a:ext cx="4511675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14FC48-97B6-48CF-AB77-25643D7A623F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9806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49363" y="696913"/>
            <a:ext cx="4511675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A83AD46-C1D2-4C14-A564-10AA37421D42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2917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0851" y="4260018"/>
            <a:ext cx="9147175" cy="122163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16482" y="0"/>
            <a:ext cx="8941918" cy="77724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116483" y="-61"/>
            <a:ext cx="80467" cy="777246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45682"/>
            <a:ext cx="4191000" cy="1316990"/>
          </a:xfrm>
          <a:ln>
            <a:noFill/>
          </a:ln>
        </p:spPr>
        <p:txBody>
          <a:bodyPr anchor="b"/>
          <a:lstStyle>
            <a:lvl1pPr algn="l">
              <a:lnSpc>
                <a:spcPts val="2228"/>
              </a:lnSpc>
              <a:buNone/>
              <a:defRPr sz="25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2920" y="1594559"/>
            <a:ext cx="4191000" cy="791633"/>
          </a:xfrm>
        </p:spPr>
        <p:txBody>
          <a:bodyPr/>
          <a:lstStyle>
            <a:lvl1pPr marL="50941" indent="0">
              <a:lnSpc>
                <a:spcPct val="100000"/>
              </a:lnSpc>
              <a:spcBef>
                <a:spcPts val="0"/>
              </a:spcBef>
              <a:buNone/>
              <a:defRPr sz="16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02920" y="2418080"/>
            <a:ext cx="8968740" cy="452490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5586" y="1209040"/>
            <a:ext cx="3017520" cy="2245360"/>
          </a:xfrm>
        </p:spPr>
        <p:txBody>
          <a:bodyPr anchor="b">
            <a:noAutofit/>
          </a:bodyPr>
          <a:lstStyle>
            <a:lvl1pPr algn="l">
              <a:buNone/>
              <a:defRPr sz="23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38200" y="1209040"/>
            <a:ext cx="5029200" cy="51816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101882" tIns="305647" rIns="101882" bIns="50941" rtlCol="0" anchor="t">
            <a:normAutofit/>
          </a:bodyPr>
          <a:lstStyle>
            <a:extLst/>
          </a:lstStyle>
          <a:p>
            <a:pPr marL="0" indent="-315836" algn="l" rtl="0" eaLnBrk="1" latinLnBrk="0" hangingPunct="1">
              <a:lnSpc>
                <a:spcPts val="3343"/>
              </a:lnSpc>
              <a:spcBef>
                <a:spcPts val="669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6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22020" y="1295404"/>
            <a:ext cx="4861560" cy="3983135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101882" tIns="305647" anchor="t"/>
          <a:lstStyle>
            <a:lvl1pPr marL="0" indent="0" algn="l" eaLnBrk="1" latinLnBrk="0" hangingPunct="1">
              <a:buNone/>
              <a:defRPr sz="36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436398" y="1081587"/>
            <a:ext cx="754380" cy="23155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504034" y="1061691"/>
            <a:ext cx="714146" cy="23155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2020" y="5440680"/>
            <a:ext cx="4861560" cy="863600"/>
          </a:xfrm>
        </p:spPr>
        <p:txBody>
          <a:bodyPr anchor="ctr"/>
          <a:lstStyle>
            <a:lvl1pPr marL="0" indent="0" algn="l">
              <a:lnSpc>
                <a:spcPts val="1783"/>
              </a:lnSpc>
              <a:spcBef>
                <a:spcPts val="0"/>
              </a:spcBef>
              <a:buNone/>
              <a:defRPr sz="1600">
                <a:solidFill>
                  <a:srgbClr val="777777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00" y="311258"/>
            <a:ext cx="2011680" cy="6631728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11259"/>
            <a:ext cx="6118860" cy="6631728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1" y="1601790"/>
            <a:ext cx="9147175" cy="5716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717280" y="7203864"/>
            <a:ext cx="838200" cy="413808"/>
          </a:xfrm>
          <a:prstGeom prst="rect">
            <a:avLst/>
          </a:prstGeom>
        </p:spPr>
        <p:txBody>
          <a:bodyPr lIns="91418" tIns="45710" rIns="91418" bIns="45710"/>
          <a:lstStyle>
            <a:lvl1pPr>
              <a:defRPr sz="1300" smtClean="0"/>
            </a:lvl1pPr>
          </a:lstStyle>
          <a:p>
            <a:pPr>
              <a:defRPr/>
            </a:pPr>
            <a:fld id="{F0E68292-D730-488A-B58D-6C7C26FC6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717280" y="7203864"/>
            <a:ext cx="838200" cy="413808"/>
          </a:xfrm>
          <a:prstGeom prst="rect">
            <a:avLst/>
          </a:prstGeom>
        </p:spPr>
        <p:txBody>
          <a:bodyPr lIns="91418" tIns="45710" rIns="91418" bIns="45710"/>
          <a:lstStyle>
            <a:lvl1pPr>
              <a:defRPr sz="1300" smtClean="0"/>
            </a:lvl1pPr>
          </a:lstStyle>
          <a:p>
            <a:pPr>
              <a:defRPr/>
            </a:pPr>
            <a:fld id="{80B79C30-7DFC-40B4-9383-A1B2BFA01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575816" y="407885"/>
            <a:ext cx="8147304" cy="1668475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575816" y="2096739"/>
            <a:ext cx="8147304" cy="1986280"/>
          </a:xfrm>
        </p:spPr>
        <p:txBody>
          <a:bodyPr tIns="0"/>
          <a:lstStyle>
            <a:lvl1pPr marL="30565" indent="0" algn="l">
              <a:buNone/>
              <a:defRPr sz="29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509412" indent="0" algn="ctr">
              <a:buNone/>
            </a:lvl2pPr>
            <a:lvl3pPr marL="1018824" indent="0" algn="ctr">
              <a:buNone/>
            </a:lvl3pPr>
            <a:lvl4pPr marL="1528237" indent="0" algn="ctr">
              <a:buNone/>
            </a:lvl4pPr>
            <a:lvl5pPr marL="2037649" indent="0" algn="ctr">
              <a:buNone/>
            </a:lvl5pPr>
            <a:lvl6pPr marL="2547061" indent="0" algn="ctr">
              <a:buNone/>
            </a:lvl6pPr>
            <a:lvl7pPr marL="3056473" indent="0" algn="ctr">
              <a:buNone/>
            </a:lvl7pPr>
            <a:lvl8pPr marL="3565886" indent="0" algn="ctr">
              <a:buNone/>
            </a:lvl8pPr>
            <a:lvl9pPr marL="4075298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013576" y="1602309"/>
            <a:ext cx="231343" cy="23835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272894" y="1524352"/>
            <a:ext cx="70409" cy="72542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4EAC98-4EF5-4B41-B8DA-00B75B0264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11179" y="-61"/>
            <a:ext cx="7543800" cy="777246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6231" y="2947035"/>
            <a:ext cx="7040880" cy="2590800"/>
          </a:xfrm>
        </p:spPr>
        <p:txBody>
          <a:bodyPr anchor="t"/>
          <a:lstStyle>
            <a:lvl1pPr algn="l">
              <a:lnSpc>
                <a:spcPts val="5014"/>
              </a:lnSpc>
              <a:buNone/>
              <a:defRPr sz="45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36231" y="1209040"/>
            <a:ext cx="7040880" cy="1711007"/>
          </a:xfrm>
        </p:spPr>
        <p:txBody>
          <a:bodyPr anchor="b"/>
          <a:lstStyle>
            <a:lvl1pPr marL="20376" indent="0">
              <a:lnSpc>
                <a:spcPts val="2563"/>
              </a:lnSpc>
              <a:spcBef>
                <a:spcPts val="0"/>
              </a:spcBef>
              <a:buNone/>
              <a:defRPr sz="22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514600" y="0"/>
            <a:ext cx="83820" cy="777246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389553" y="3189943"/>
            <a:ext cx="231343" cy="23835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648870" y="3111986"/>
            <a:ext cx="70409" cy="72542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169" y="310896"/>
            <a:ext cx="8247888" cy="1295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9169" y="1727200"/>
            <a:ext cx="4023360" cy="528523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3697" y="1727200"/>
            <a:ext cx="4023360" cy="528523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848381"/>
            <a:ext cx="9052560" cy="1295400"/>
          </a:xfrm>
        </p:spPr>
        <p:txBody>
          <a:bodyPr anchor="ctr"/>
          <a:lstStyle>
            <a:lvl1pPr algn="ctr">
              <a:defRPr sz="50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72048"/>
            <a:ext cx="4425696" cy="725424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1318" indent="0" algn="l">
              <a:lnSpc>
                <a:spcPct val="100000"/>
              </a:lnSpc>
              <a:spcBef>
                <a:spcPts val="111"/>
              </a:spcBef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29784" y="372048"/>
            <a:ext cx="4425696" cy="725424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1318" indent="0" algn="l">
              <a:lnSpc>
                <a:spcPct val="100000"/>
              </a:lnSpc>
              <a:spcBef>
                <a:spcPts val="111"/>
              </a:spcBef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2920" y="1098581"/>
            <a:ext cx="4425696" cy="466344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38095" indent="-305647">
              <a:lnSpc>
                <a:spcPct val="100000"/>
              </a:lnSpc>
              <a:spcBef>
                <a:spcPts val="780"/>
              </a:spcBef>
              <a:defRPr sz="2700"/>
            </a:lvl1pPr>
            <a:lvl2pPr>
              <a:lnSpc>
                <a:spcPct val="100000"/>
              </a:lnSpc>
              <a:spcBef>
                <a:spcPts val="780"/>
              </a:spcBef>
              <a:defRPr sz="2200"/>
            </a:lvl2pPr>
            <a:lvl3pPr>
              <a:lnSpc>
                <a:spcPct val="100000"/>
              </a:lnSpc>
              <a:spcBef>
                <a:spcPts val="780"/>
              </a:spcBef>
              <a:defRPr sz="2000"/>
            </a:lvl3pPr>
            <a:lvl4pPr>
              <a:lnSpc>
                <a:spcPct val="100000"/>
              </a:lnSpc>
              <a:spcBef>
                <a:spcPts val="780"/>
              </a:spcBef>
              <a:defRPr sz="1800"/>
            </a:lvl4pPr>
            <a:lvl5pPr>
              <a:lnSpc>
                <a:spcPct val="100000"/>
              </a:lnSpc>
              <a:spcBef>
                <a:spcPts val="780"/>
              </a:spcBef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9784" y="1098581"/>
            <a:ext cx="4425696" cy="466344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38095" indent="-305647">
              <a:lnSpc>
                <a:spcPct val="100000"/>
              </a:lnSpc>
              <a:spcBef>
                <a:spcPts val="780"/>
              </a:spcBef>
              <a:defRPr sz="2700"/>
            </a:lvl1pPr>
            <a:lvl2pPr>
              <a:lnSpc>
                <a:spcPct val="100000"/>
              </a:lnSpc>
              <a:spcBef>
                <a:spcPts val="780"/>
              </a:spcBef>
              <a:defRPr sz="2200"/>
            </a:lvl2pPr>
            <a:lvl3pPr>
              <a:lnSpc>
                <a:spcPct val="100000"/>
              </a:lnSpc>
              <a:spcBef>
                <a:spcPts val="780"/>
              </a:spcBef>
              <a:defRPr sz="2000"/>
            </a:lvl3pPr>
            <a:lvl4pPr>
              <a:lnSpc>
                <a:spcPct val="100000"/>
              </a:lnSpc>
              <a:spcBef>
                <a:spcPts val="780"/>
              </a:spcBef>
              <a:defRPr sz="1800"/>
            </a:lvl4pPr>
            <a:lvl5pPr>
              <a:lnSpc>
                <a:spcPct val="100000"/>
              </a:lnSpc>
              <a:spcBef>
                <a:spcPts val="780"/>
              </a:spcBef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169" y="310896"/>
            <a:ext cx="8247888" cy="12954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4"/>
          <p:cNvSpPr>
            <a:spLocks noGrp="1"/>
          </p:cNvSpPr>
          <p:nvPr>
            <p:ph type="title"/>
          </p:nvPr>
        </p:nvSpPr>
        <p:spPr bwMode="auto">
          <a:xfrm>
            <a:off x="450852" y="2963863"/>
            <a:ext cx="91471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58" tIns="50929" rIns="101858" bIns="509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5"/>
          <p:cNvSpPr>
            <a:spLocks noGrp="1"/>
          </p:cNvSpPr>
          <p:nvPr>
            <p:ph type="body" idx="1"/>
          </p:nvPr>
        </p:nvSpPr>
        <p:spPr bwMode="auto">
          <a:xfrm>
            <a:off x="450852" y="4259263"/>
            <a:ext cx="91471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58" tIns="50929" rIns="101858" bIns="50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Date</a:t>
            </a:r>
          </a:p>
        </p:txBody>
      </p:sp>
      <p:pic>
        <p:nvPicPr>
          <p:cNvPr id="205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3866" y="239713"/>
            <a:ext cx="3602037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2" r:id="rId2"/>
    <p:sldLayoutId id="2147483744" r:id="rId3"/>
  </p:sldLayoutIdLst>
  <p:txStyles>
    <p:titleStyle>
      <a:lvl1pPr algn="ctr" defTabSz="507880" rtl="0" eaLnBrk="0" fontAlgn="base" hangingPunct="0"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1pPr>
      <a:lvl2pPr algn="ctr" defTabSz="507880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pitchFamily="-108" charset="0"/>
          <a:ea typeface="ＭＳ Ｐゴシック" pitchFamily="-108" charset="-128"/>
          <a:cs typeface="Arial" charset="0"/>
        </a:defRPr>
      </a:lvl2pPr>
      <a:lvl3pPr algn="ctr" defTabSz="507880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pitchFamily="-108" charset="0"/>
          <a:ea typeface="ＭＳ Ｐゴシック" pitchFamily="-108" charset="-128"/>
          <a:cs typeface="Arial" charset="0"/>
        </a:defRPr>
      </a:lvl3pPr>
      <a:lvl4pPr algn="ctr" defTabSz="507880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pitchFamily="-108" charset="0"/>
          <a:ea typeface="ＭＳ Ｐゴシック" pitchFamily="-108" charset="-128"/>
          <a:cs typeface="Arial" charset="0"/>
        </a:defRPr>
      </a:lvl4pPr>
      <a:lvl5pPr algn="ctr" defTabSz="507880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pitchFamily="-108" charset="0"/>
          <a:ea typeface="ＭＳ Ｐゴシック" pitchFamily="-108" charset="-128"/>
          <a:cs typeface="Arial" charset="0"/>
        </a:defRPr>
      </a:lvl5pPr>
      <a:lvl6pPr marL="509292" algn="ctr" defTabSz="509292" rtl="0" fontAlgn="base">
        <a:spcBef>
          <a:spcPct val="0"/>
        </a:spcBef>
        <a:spcAft>
          <a:spcPct val="0"/>
        </a:spcAft>
        <a:defRPr sz="4900" b="1">
          <a:solidFill>
            <a:schemeClr val="tx1"/>
          </a:solidFill>
          <a:latin typeface="Arial" pitchFamily="-108" charset="0"/>
          <a:ea typeface="ＭＳ Ｐゴシック" pitchFamily="-108" charset="-128"/>
        </a:defRPr>
      </a:lvl6pPr>
      <a:lvl7pPr marL="1018586" algn="ctr" defTabSz="509292" rtl="0" fontAlgn="base">
        <a:spcBef>
          <a:spcPct val="0"/>
        </a:spcBef>
        <a:spcAft>
          <a:spcPct val="0"/>
        </a:spcAft>
        <a:defRPr sz="4900" b="1">
          <a:solidFill>
            <a:schemeClr val="tx1"/>
          </a:solidFill>
          <a:latin typeface="Arial" pitchFamily="-108" charset="0"/>
          <a:ea typeface="ＭＳ Ｐゴシック" pitchFamily="-108" charset="-128"/>
        </a:defRPr>
      </a:lvl7pPr>
      <a:lvl8pPr marL="1527879" algn="ctr" defTabSz="509292" rtl="0" fontAlgn="base">
        <a:spcBef>
          <a:spcPct val="0"/>
        </a:spcBef>
        <a:spcAft>
          <a:spcPct val="0"/>
        </a:spcAft>
        <a:defRPr sz="4900" b="1">
          <a:solidFill>
            <a:schemeClr val="tx1"/>
          </a:solidFill>
          <a:latin typeface="Arial" pitchFamily="-108" charset="0"/>
          <a:ea typeface="ＭＳ Ｐゴシック" pitchFamily="-108" charset="-128"/>
        </a:defRPr>
      </a:lvl8pPr>
      <a:lvl9pPr marL="2037173" algn="ctr" defTabSz="509292" rtl="0" fontAlgn="base">
        <a:spcBef>
          <a:spcPct val="0"/>
        </a:spcBef>
        <a:spcAft>
          <a:spcPct val="0"/>
        </a:spcAft>
        <a:defRPr sz="4900" b="1">
          <a:solidFill>
            <a:schemeClr val="tx1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80910" indent="-380910" algn="ctr" defTabSz="507880" rtl="0" eaLnBrk="0" fontAlgn="base" hangingPunct="0">
        <a:spcBef>
          <a:spcPct val="20000"/>
        </a:spcBef>
        <a:spcAft>
          <a:spcPct val="0"/>
        </a:spcAft>
        <a:defRPr sz="2700" b="1" kern="1200">
          <a:solidFill>
            <a:srgbClr val="7F7F7F"/>
          </a:solidFill>
          <a:latin typeface="Arial"/>
          <a:ea typeface="ＭＳ Ｐゴシック" pitchFamily="-108" charset="-128"/>
          <a:cs typeface="Arial"/>
        </a:defRPr>
      </a:lvl1pPr>
      <a:lvl2pPr marL="826896" indent="-317426" algn="ctr" defTabSz="50788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2pPr>
      <a:lvl3pPr marL="1272878" indent="-253942" algn="ctr" defTabSz="50788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3pPr>
      <a:lvl4pPr marL="1782347" indent="-253942" algn="ctr" defTabSz="50788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4pPr>
      <a:lvl5pPr marL="2291814" indent="-253942" algn="ctr" defTabSz="50788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7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5pPr>
      <a:lvl6pPr marL="2801112" indent="-254646" algn="l" defTabSz="50929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406" indent="-254646" algn="l" defTabSz="50929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9698" indent="-254646" algn="l" defTabSz="50929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992" indent="-254646" algn="l" defTabSz="50929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292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586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879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173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466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758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052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344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97519" y="-924711"/>
            <a:ext cx="1802776" cy="185740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85698" y="23916"/>
            <a:ext cx="1872410" cy="1929150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01170" y="1195754"/>
            <a:ext cx="1238289" cy="1249641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114161" y="-61"/>
            <a:ext cx="8944240" cy="777246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579169" y="311256"/>
            <a:ext cx="8247888" cy="1295400"/>
          </a:xfrm>
          <a:prstGeom prst="rect">
            <a:avLst/>
          </a:prstGeom>
        </p:spPr>
        <p:txBody>
          <a:bodyPr lIns="101882" tIns="50941" rIns="101882" bIns="50941"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579169" y="1640840"/>
            <a:ext cx="8247888" cy="5440680"/>
          </a:xfrm>
          <a:prstGeom prst="rect">
            <a:avLst/>
          </a:prstGeom>
        </p:spPr>
        <p:txBody>
          <a:bodyPr lIns="101882" tIns="50941" rIns="101882" bIns="50941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939540" y="7146290"/>
            <a:ext cx="2346960" cy="539750"/>
          </a:xfrm>
          <a:prstGeom prst="rect">
            <a:avLst/>
          </a:prstGeom>
        </p:spPr>
        <p:txBody>
          <a:bodyPr lIns="101882" tIns="50941" rIns="101882" bIns="50941" anchor="b"/>
          <a:lstStyle>
            <a:lvl1pPr algn="r"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12/30/2015</a:t>
            </a:fld>
            <a:endParaRPr lang="en-US" sz="13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6286500" y="7146290"/>
            <a:ext cx="3185160" cy="539750"/>
          </a:xfrm>
          <a:prstGeom prst="rect">
            <a:avLst/>
          </a:prstGeom>
        </p:spPr>
        <p:txBody>
          <a:bodyPr lIns="101882" tIns="50941" rIns="101882" bIns="50941" anchor="b"/>
          <a:lstStyle>
            <a:lvl1pPr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3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9475013" y="7146290"/>
            <a:ext cx="502920" cy="539750"/>
          </a:xfrm>
          <a:prstGeom prst="rect">
            <a:avLst/>
          </a:prstGeom>
        </p:spPr>
        <p:txBody>
          <a:bodyPr lIns="101882" tIns="50941" rIns="101882" bIns="50941" anchor="b"/>
          <a:lstStyle>
            <a:lvl1pPr algn="ctr"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3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116483" y="-61"/>
            <a:ext cx="80467" cy="777246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rtl="0" eaLnBrk="1" latinLnBrk="0" hangingPunct="1">
        <a:spcBef>
          <a:spcPct val="0"/>
        </a:spcBef>
        <a:buNone/>
        <a:defRPr kumimoji="0" sz="48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07530" indent="-315836" algn="l" rtl="0" eaLnBrk="1" latinLnBrk="0" hangingPunct="1">
        <a:lnSpc>
          <a:spcPct val="100000"/>
        </a:lnSpc>
        <a:spcBef>
          <a:spcPts val="669"/>
        </a:spcBef>
        <a:buClr>
          <a:schemeClr val="accent1"/>
        </a:buClr>
        <a:buSzPct val="80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13177" indent="-264894" algn="l" rtl="0" eaLnBrk="1" latinLnBrk="0" hangingPunct="1">
        <a:lnSpc>
          <a:spcPct val="100000"/>
        </a:lnSpc>
        <a:spcBef>
          <a:spcPts val="613"/>
        </a:spcBef>
        <a:buClr>
          <a:schemeClr val="accent1"/>
        </a:buClr>
        <a:buFont typeface="Verdana"/>
        <a:buChar char="◦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988260" indent="-254706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222589" indent="-193577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46731" indent="-203765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060" indent="-203765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1915390" indent="-203765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9531" indent="-203765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2373861" indent="-203765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5"/>
          <p:cNvSpPr>
            <a:spLocks noGrp="1"/>
          </p:cNvSpPr>
          <p:nvPr>
            <p:ph type="ctrTitle"/>
          </p:nvPr>
        </p:nvSpPr>
        <p:spPr>
          <a:xfrm>
            <a:off x="1575816" y="407885"/>
            <a:ext cx="7979149" cy="134899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THIS WORKPLACE IS A </a:t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DV-FREE ZONE</a:t>
            </a:r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0196" y="6316248"/>
            <a:ext cx="4432554" cy="1015746"/>
          </a:xfrm>
          <a:prstGeom prst="rect">
            <a:avLst/>
          </a:prstGeom>
        </p:spPr>
      </p:pic>
      <p:pic>
        <p:nvPicPr>
          <p:cNvPr id="5" name="Picture 4" descr="DV_Free_2-600dp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7944" y="1931451"/>
            <a:ext cx="2857043" cy="2526487"/>
          </a:xfrm>
          <a:prstGeom prst="rect">
            <a:avLst/>
          </a:prstGeom>
        </p:spPr>
      </p:pic>
      <p:pic>
        <p:nvPicPr>
          <p:cNvPr id="6" name="Picture 5" descr="No DV-SA bar cop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5831" y="4733273"/>
            <a:ext cx="4937143" cy="12342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KEY INGREDIENTS OF AN EFFECTIVE DOMESTIC AND SEXUAL VIOLENCE WORKPLACE POLICY</a:t>
            </a:r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7011" y="1787702"/>
            <a:ext cx="7685070" cy="5054887"/>
          </a:xfrm>
        </p:spPr>
        <p:txBody>
          <a:bodyPr>
            <a:normAutofit/>
          </a:bodyPr>
          <a:lstStyle/>
          <a:p>
            <a:pPr marL="834644" indent="-742950">
              <a:buNone/>
            </a:pPr>
            <a:r>
              <a:rPr lang="en-US" sz="2800" b="1" dirty="0" smtClean="0">
                <a:cs typeface="Times New Roman" pitchFamily="18" charset="0"/>
              </a:rPr>
              <a:t>Clear definitions = clear notice to all </a:t>
            </a:r>
          </a:p>
          <a:p>
            <a:pPr marL="834644" indent="-742950">
              <a:buNone/>
            </a:pPr>
            <a:endParaRPr lang="en-US" sz="1300" b="1" dirty="0" smtClean="0">
              <a:cs typeface="Times New Roman" pitchFamily="18" charset="0"/>
            </a:endParaRPr>
          </a:p>
          <a:p>
            <a:pPr marL="1348994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Victims/perpetrators </a:t>
            </a:r>
          </a:p>
          <a:p>
            <a:pPr marL="1177544" indent="-342900">
              <a:buClr>
                <a:srgbClr val="C00000"/>
              </a:buClr>
              <a:buFont typeface="+mj-lt"/>
              <a:buAutoNum type="alphaLcPeriod"/>
            </a:pPr>
            <a:endParaRPr lang="en-US" sz="1300" dirty="0" smtClean="0">
              <a:cs typeface="Times New Roman" pitchFamily="18" charset="0"/>
            </a:endParaRPr>
          </a:p>
          <a:p>
            <a:pPr marL="1348994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Crimes covered under the policy (domestic violence, sexual assault, stalking, and dating violence)</a:t>
            </a:r>
          </a:p>
          <a:p>
            <a:pPr marL="1177544" indent="-342900">
              <a:buClr>
                <a:srgbClr val="C00000"/>
              </a:buClr>
              <a:buFont typeface="+mj-lt"/>
              <a:buAutoNum type="alphaLcPeriod"/>
            </a:pPr>
            <a:endParaRPr lang="en-US" sz="1300" dirty="0" smtClean="0">
              <a:cs typeface="Times New Roman" pitchFamily="18" charset="0"/>
            </a:endParaRPr>
          </a:p>
          <a:p>
            <a:pPr marL="1348994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Ways in which those crimes can affect the workplace </a:t>
            </a:r>
          </a:p>
          <a:p>
            <a:pPr marL="1348994" indent="-514350">
              <a:buClr>
                <a:srgbClr val="C00000"/>
              </a:buClr>
              <a:buFont typeface="+mj-lt"/>
              <a:buAutoNum type="alphaLcPeriod"/>
            </a:pPr>
            <a:endParaRPr lang="en-US" sz="1300" dirty="0" smtClean="0">
              <a:cs typeface="Times New Roman" pitchFamily="18" charset="0"/>
            </a:endParaRPr>
          </a:p>
          <a:p>
            <a:pPr marL="1291844" indent="-457200">
              <a:buClr>
                <a:srgbClr val="C00000"/>
              </a:buClr>
              <a:buFont typeface="+mj-lt"/>
              <a:buAutoNum type="alphaLcPeriod"/>
            </a:pP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Reporting mechanisms within workplace</a:t>
            </a:r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KEY INGREDIENTS OF AN EFFECTIVE DOMESTIC AND SEXUAL VIOLENCE WORKPLACE POLICY: </a:t>
            </a:r>
            <a:r>
              <a:rPr lang="en-US" sz="2800" dirty="0" smtClean="0">
                <a:solidFill>
                  <a:srgbClr val="C00000"/>
                </a:solidFill>
              </a:rPr>
              <a:t>PROTECTIONS FOR VICTIMS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7834" y="2034283"/>
            <a:ext cx="8409223" cy="4736388"/>
          </a:xfrm>
        </p:spPr>
        <p:txBody>
          <a:bodyPr>
            <a:noAutofit/>
          </a:bodyPr>
          <a:lstStyle/>
          <a:p>
            <a:pPr marL="834644" indent="-742950">
              <a:buNone/>
            </a:pPr>
            <a:r>
              <a:rPr lang="en-US" sz="2800" b="1" dirty="0" smtClean="0">
                <a:cs typeface="Times New Roman" pitchFamily="18" charset="0"/>
              </a:rPr>
              <a:t>Time off and other reasonable accommodations</a:t>
            </a:r>
          </a:p>
          <a:p>
            <a:pPr marL="1421103" lvl="3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Commitment to provide reasonable  accommodations</a:t>
            </a:r>
          </a:p>
          <a:p>
            <a:pPr marL="1135353" lvl="3" indent="-228600">
              <a:buClr>
                <a:srgbClr val="C00000"/>
              </a:buClr>
              <a:buFont typeface="+mj-lt"/>
              <a:buAutoNum type="alphaLcPeriod"/>
            </a:pPr>
            <a:endParaRPr lang="en-US" sz="1200" dirty="0" smtClean="0">
              <a:cs typeface="Times New Roman" pitchFamily="18" charset="0"/>
            </a:endParaRPr>
          </a:p>
          <a:p>
            <a:pPr marL="1421103" lvl="3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Time off (e.g., medical and legal assistance, court proceeding)</a:t>
            </a:r>
          </a:p>
          <a:p>
            <a:pPr marL="1135353" lvl="3" indent="-228600">
              <a:buClr>
                <a:srgbClr val="C00000"/>
              </a:buClr>
              <a:buFont typeface="+mj-lt"/>
              <a:buAutoNum type="alphaLcPeriod"/>
            </a:pPr>
            <a:endParaRPr lang="en-US" sz="1200" dirty="0" smtClean="0">
              <a:cs typeface="Times New Roman" pitchFamily="18" charset="0"/>
            </a:endParaRPr>
          </a:p>
          <a:p>
            <a:pPr marL="1421103" lvl="3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Other reasonable accommodations (e.g., changing victim’s office location) </a:t>
            </a:r>
          </a:p>
          <a:p>
            <a:pPr marL="1135353" lvl="3" indent="-228600">
              <a:buClr>
                <a:srgbClr val="C00000"/>
              </a:buClr>
              <a:buFont typeface="+mj-lt"/>
              <a:buAutoNum type="alphaLcPeriod"/>
            </a:pPr>
            <a:endParaRPr lang="en-US" sz="1200" dirty="0" smtClean="0">
              <a:cs typeface="Times New Roman" pitchFamily="18" charset="0"/>
            </a:endParaRPr>
          </a:p>
          <a:p>
            <a:pPr marL="1421103" lvl="3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Process for requesting an accommodation</a:t>
            </a:r>
          </a:p>
          <a:p>
            <a:pPr marL="834644" indent="-7429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34644" indent="-742950">
              <a:buClrTx/>
              <a:buNone/>
            </a:pPr>
            <a:endParaRPr lang="en-US" sz="2400" dirty="0" smtClean="0"/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KEY INGREDIENTS OF AN EFFECTIVE DOMESTIC AND SEXUAL VIOLENCE WORKPLACE POLICY: </a:t>
            </a:r>
            <a:r>
              <a:rPr lang="en-US" sz="3200" dirty="0" smtClean="0">
                <a:solidFill>
                  <a:srgbClr val="C00000"/>
                </a:solidFill>
              </a:rPr>
              <a:t>PROTECTIONS FOR VICTIMS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69" y="2054830"/>
            <a:ext cx="7944975" cy="4674743"/>
          </a:xfrm>
        </p:spPr>
        <p:txBody>
          <a:bodyPr>
            <a:normAutofit fontScale="92500"/>
          </a:bodyPr>
          <a:lstStyle/>
          <a:p>
            <a:pPr marL="606044" indent="-514350">
              <a:buClrTx/>
              <a:buNone/>
            </a:pPr>
            <a:r>
              <a:rPr lang="en-US" b="1" dirty="0" smtClean="0">
                <a:cs typeface="Times New Roman" pitchFamily="18" charset="0"/>
              </a:rPr>
              <a:t>Benefits</a:t>
            </a:r>
          </a:p>
          <a:p>
            <a:pPr marL="91694" indent="0">
              <a:buClrTx/>
              <a:buNone/>
            </a:pPr>
            <a:endParaRPr lang="en-US" sz="1900" dirty="0" smtClean="0">
              <a:cs typeface="Times New Roman" pitchFamily="18" charset="0"/>
            </a:endParaRPr>
          </a:p>
          <a:p>
            <a:pPr marL="977279" lvl="3" indent="-742950">
              <a:buClr>
                <a:srgbClr val="C00000"/>
              </a:buClr>
              <a:buFont typeface="+mj-lt"/>
              <a:buAutoNum type="alphaLcPeriod"/>
            </a:pPr>
            <a:r>
              <a:rPr lang="en-US" sz="3600" dirty="0" smtClean="0">
                <a:cs typeface="Times New Roman" pitchFamily="18" charset="0"/>
              </a:rPr>
              <a:t>Changes to accessing company benefits</a:t>
            </a:r>
          </a:p>
          <a:p>
            <a:pPr marL="977279" lvl="3" indent="-742950">
              <a:buClr>
                <a:srgbClr val="C00000"/>
              </a:buClr>
              <a:buFont typeface="+mj-lt"/>
              <a:buAutoNum type="alphaLcPeriod"/>
            </a:pPr>
            <a:endParaRPr lang="en-US" sz="1500" dirty="0" smtClean="0">
              <a:cs typeface="Times New Roman" pitchFamily="18" charset="0"/>
            </a:endParaRPr>
          </a:p>
          <a:p>
            <a:pPr marL="977279" lvl="3" indent="-742950">
              <a:buClr>
                <a:srgbClr val="C00000"/>
              </a:buClr>
              <a:buFont typeface="+mj-lt"/>
              <a:buAutoNum type="alphaLcPeriod"/>
            </a:pPr>
            <a:r>
              <a:rPr lang="en-US" sz="3600" dirty="0" smtClean="0">
                <a:cs typeface="Times New Roman" pitchFamily="18" charset="0"/>
              </a:rPr>
              <a:t>Changes to electronic payroll transfers</a:t>
            </a:r>
          </a:p>
          <a:p>
            <a:pPr marL="977279" lvl="3" indent="-742950">
              <a:buClr>
                <a:srgbClr val="C00000"/>
              </a:buClr>
              <a:buFont typeface="+mj-lt"/>
              <a:buAutoNum type="alphaLcPeriod"/>
            </a:pPr>
            <a:endParaRPr lang="en-US" sz="1500" dirty="0" smtClean="0">
              <a:cs typeface="Times New Roman" pitchFamily="18" charset="0"/>
            </a:endParaRPr>
          </a:p>
          <a:p>
            <a:pPr marL="977279" lvl="3" indent="-742950">
              <a:buClr>
                <a:srgbClr val="C00000"/>
              </a:buClr>
              <a:buFont typeface="+mj-lt"/>
              <a:buAutoNum type="alphaLcPeriod"/>
            </a:pPr>
            <a:r>
              <a:rPr lang="en-US" sz="3600" dirty="0" smtClean="0">
                <a:cs typeface="Times New Roman" pitchFamily="18" charset="0"/>
              </a:rPr>
              <a:t>Access to unemployment insurance even in cases where victimized employee quits the job </a:t>
            </a:r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169" y="186813"/>
            <a:ext cx="8247888" cy="141984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KEY INGREDIENTS OF AN EFFECTIVE DOMESTIC AND SEXUAL VIOLENCE WORKPLACE POLICY: </a:t>
            </a:r>
            <a:r>
              <a:rPr lang="en-US" sz="2800" dirty="0" smtClean="0">
                <a:solidFill>
                  <a:srgbClr val="C00000"/>
                </a:solidFill>
              </a:rPr>
              <a:t>PROTECTIONS FOR VICTIMS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69" y="2054831"/>
            <a:ext cx="8247888" cy="4767210"/>
          </a:xfrm>
        </p:spPr>
        <p:txBody>
          <a:bodyPr>
            <a:normAutofit/>
          </a:bodyPr>
          <a:lstStyle/>
          <a:p>
            <a:pPr marL="91694" indent="0">
              <a:buNone/>
            </a:pPr>
            <a:r>
              <a:rPr lang="en-US" sz="2800" b="1" dirty="0" smtClean="0">
                <a:cs typeface="Times New Roman" pitchFamily="18" charset="0"/>
              </a:rPr>
              <a:t>Protection from discrimination against victims</a:t>
            </a:r>
          </a:p>
          <a:p>
            <a:pPr marL="91694" indent="0">
              <a:buNone/>
            </a:pPr>
            <a:endParaRPr lang="en-US" sz="2800" dirty="0" smtClean="0">
              <a:cs typeface="Times New Roman" pitchFamily="18" charset="0"/>
            </a:endParaRPr>
          </a:p>
          <a:p>
            <a:pPr marL="834644" indent="-7429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Guarantee of fair and equal treatment for all victimized employees </a:t>
            </a:r>
          </a:p>
          <a:p>
            <a:pPr marL="834644" indent="-742950">
              <a:buClr>
                <a:srgbClr val="C00000"/>
              </a:buClr>
              <a:buFont typeface="+mj-lt"/>
              <a:buAutoNum type="alphaLcPeriod"/>
            </a:pPr>
            <a:endParaRPr lang="en-US" sz="2800" dirty="0" smtClean="0">
              <a:cs typeface="Times New Roman" pitchFamily="18" charset="0"/>
            </a:endParaRPr>
          </a:p>
          <a:p>
            <a:pPr marL="834644" indent="-7429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Commitment to avoid penalizing victimized employee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because of abuser’s disruption of the workplace</a:t>
            </a:r>
            <a:endParaRPr lang="en-US" sz="2800" dirty="0">
              <a:cs typeface="Times New Roman" pitchFamily="18" charset="0"/>
            </a:endParaRPr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KEY INGREDIENTS OF AN EFFECTIVE DOMESTIC AND SEXUAL VIOLENCE WORKPLACE POLICY: </a:t>
            </a:r>
            <a:r>
              <a:rPr lang="en-US" sz="2800" dirty="0" smtClean="0">
                <a:solidFill>
                  <a:srgbClr val="C00000"/>
                </a:solidFill>
              </a:rPr>
              <a:t>PROTECTIONS FOR VICTIMS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69" y="2024009"/>
            <a:ext cx="8247888" cy="4798032"/>
          </a:xfrm>
        </p:spPr>
        <p:txBody>
          <a:bodyPr>
            <a:normAutofit lnSpcReduction="10000"/>
          </a:bodyPr>
          <a:lstStyle/>
          <a:p>
            <a:pPr marL="91694" indent="0">
              <a:buNone/>
            </a:pPr>
            <a:r>
              <a:rPr lang="en-US" sz="2800" b="1" dirty="0" smtClean="0">
                <a:cs typeface="Times New Roman" pitchFamily="18" charset="0"/>
              </a:rPr>
              <a:t>Performance issues stemming from employee’s status as a victim of domestic violence or a related crime  </a:t>
            </a:r>
          </a:p>
          <a:p>
            <a:pPr marL="91694" indent="0">
              <a:buNone/>
            </a:pPr>
            <a:endParaRPr lang="en-US" sz="1200" dirty="0" smtClean="0">
              <a:cs typeface="Times New Roman" pitchFamily="18" charset="0"/>
            </a:endParaRPr>
          </a:p>
          <a:p>
            <a:pPr marL="1649703" lvl="3" indent="-7429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Commitment to assisting victimized employees with performance-related problems</a:t>
            </a:r>
          </a:p>
          <a:p>
            <a:pPr marL="1135353" lvl="3" indent="-228600">
              <a:buClr>
                <a:srgbClr val="C00000"/>
              </a:buClr>
              <a:buFont typeface="+mj-lt"/>
              <a:buAutoNum type="alphaLcPeriod"/>
            </a:pPr>
            <a:endParaRPr lang="en-US" sz="1200" dirty="0" smtClean="0">
              <a:cs typeface="Times New Roman" pitchFamily="18" charset="0"/>
            </a:endParaRPr>
          </a:p>
          <a:p>
            <a:pPr marL="1649703" lvl="3" indent="-7429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Temporary assistance for victimized employees with performance-related problems (e.g., developing a work plan, temporarily adjusting job duties)</a:t>
            </a:r>
            <a:endParaRPr lang="en-US" sz="2800" dirty="0">
              <a:cs typeface="Times New Roman" pitchFamily="18" charset="0"/>
            </a:endParaRPr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169" y="226031"/>
            <a:ext cx="8247888" cy="1380625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KEY INGREDIENTS OF AN EFFECTIVE DOMESTIC AND SEXUAL VIOLENCE WORKPLACE POLICY:  </a:t>
            </a:r>
            <a:r>
              <a:rPr lang="en-US" sz="2400" dirty="0" smtClean="0">
                <a:solidFill>
                  <a:srgbClr val="C00000"/>
                </a:solidFill>
              </a:rPr>
              <a:t>RESPONSES TO PERPETRATORS 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69" y="2024009"/>
            <a:ext cx="8247888" cy="4787758"/>
          </a:xfrm>
        </p:spPr>
        <p:txBody>
          <a:bodyPr>
            <a:normAutofit fontScale="92500"/>
          </a:bodyPr>
          <a:lstStyle/>
          <a:p>
            <a:pPr marL="91694" indent="0">
              <a:buNone/>
            </a:pPr>
            <a:r>
              <a:rPr lang="en-US" sz="2800" b="1" dirty="0" smtClean="0">
                <a:cs typeface="Times New Roman" pitchFamily="18" charset="0"/>
              </a:rPr>
              <a:t>Responses to employees who threaten or commit domestic violence or a related crime</a:t>
            </a:r>
          </a:p>
          <a:p>
            <a:pPr marL="91694" indent="0">
              <a:buNone/>
            </a:pPr>
            <a:endParaRPr lang="en-US" sz="2800" dirty="0" smtClean="0">
              <a:cs typeface="Times New Roman" pitchFamily="18" charset="0"/>
            </a:endParaRPr>
          </a:p>
          <a:p>
            <a:pPr marL="1421103" lvl="3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Behaviors included under this provision</a:t>
            </a:r>
          </a:p>
          <a:p>
            <a:pPr marL="1421103" lvl="3" indent="-514350">
              <a:buClr>
                <a:srgbClr val="C00000"/>
              </a:buClr>
              <a:buFont typeface="+mj-lt"/>
              <a:buAutoNum type="alphaLcPeriod"/>
            </a:pPr>
            <a:endParaRPr lang="en-US" sz="2800" dirty="0" smtClean="0">
              <a:cs typeface="Times New Roman" pitchFamily="18" charset="0"/>
            </a:endParaRPr>
          </a:p>
          <a:p>
            <a:pPr marL="1421103" lvl="3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Behaviors that pose immediate threat to the workplace</a:t>
            </a:r>
          </a:p>
          <a:p>
            <a:pPr marL="1421103" lvl="3" indent="-514350">
              <a:buClr>
                <a:srgbClr val="C00000"/>
              </a:buClr>
              <a:buFont typeface="+mj-lt"/>
              <a:buAutoNum type="alphaLcPeriod"/>
            </a:pPr>
            <a:endParaRPr lang="en-US" sz="2800" dirty="0" smtClean="0">
              <a:cs typeface="Times New Roman" pitchFamily="18" charset="0"/>
            </a:endParaRPr>
          </a:p>
          <a:p>
            <a:pPr marL="1421103" lvl="3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Provisions regarding employees who are subject to restraining orders or criminal proceedings</a:t>
            </a:r>
          </a:p>
          <a:p>
            <a:pPr marL="906753" lvl="3" indent="0">
              <a:buClrTx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169" y="311256"/>
            <a:ext cx="8247888" cy="1486722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KEY INGREDIENTS OF AN EFFECTIVE DOMESTIC AND SEXUAL VIOLENCE WORKPLACE POLICY: </a:t>
            </a:r>
            <a:r>
              <a:rPr lang="en-US" sz="2800" dirty="0" smtClean="0">
                <a:solidFill>
                  <a:srgbClr val="C00000"/>
                </a:solidFill>
              </a:rPr>
              <a:t>RESPONSES TO PERPETRATORS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69" y="2054830"/>
            <a:ext cx="8247888" cy="5026689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sz="3200" b="1" dirty="0" smtClean="0"/>
              <a:t>Procedure for addressing cases where an employee may have perpetrated domestic or sexual violence </a:t>
            </a:r>
          </a:p>
          <a:p>
            <a:pPr>
              <a:buNone/>
            </a:pPr>
            <a:endParaRPr lang="en-US" sz="3200" dirty="0" smtClean="0"/>
          </a:p>
          <a:p>
            <a:pPr marL="606044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3200" dirty="0" smtClean="0"/>
              <a:t>The disciplinary procedure </a:t>
            </a:r>
          </a:p>
          <a:p>
            <a:pPr marL="606044" indent="-514350">
              <a:buClr>
                <a:srgbClr val="C00000"/>
              </a:buClr>
              <a:buFont typeface="+mj-lt"/>
              <a:buAutoNum type="alphaLcPeriod"/>
            </a:pPr>
            <a:endParaRPr lang="en-US" sz="3200" dirty="0" smtClean="0"/>
          </a:p>
          <a:p>
            <a:pPr marL="606044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3200" dirty="0" smtClean="0"/>
              <a:t>Possible disciplinary action (e.g., reprimand, probation, termination) </a:t>
            </a:r>
            <a:endParaRPr lang="en-US" sz="3200" dirty="0"/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169" y="311256"/>
            <a:ext cx="8247888" cy="1329584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KEY INGREDIENTS OF AN EFFECTIVE DOMESTIC AND SEXUAL VIOLENCE WORKPLACE POLICY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69" y="2116476"/>
            <a:ext cx="8247888" cy="4561726"/>
          </a:xfrm>
        </p:spPr>
        <p:txBody>
          <a:bodyPr>
            <a:normAutofit lnSpcReduction="10000"/>
          </a:bodyPr>
          <a:lstStyle/>
          <a:p>
            <a:pPr marL="91694" indent="0">
              <a:buNone/>
            </a:pPr>
            <a:r>
              <a:rPr lang="en-US" b="1" dirty="0" smtClean="0">
                <a:cs typeface="Times New Roman" pitchFamily="18" charset="0"/>
              </a:rPr>
              <a:t>Complaints and disciplinary action related to violation of this policy</a:t>
            </a:r>
          </a:p>
          <a:p>
            <a:pPr marL="91694" indent="0">
              <a:buNone/>
            </a:pPr>
            <a:endParaRPr lang="en-US" sz="2400" dirty="0" smtClean="0">
              <a:cs typeface="Times New Roman" pitchFamily="18" charset="0"/>
            </a:endParaRPr>
          </a:p>
          <a:p>
            <a:pPr marL="1186774" lvl="2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3400" dirty="0" smtClean="0">
                <a:cs typeface="Times New Roman" pitchFamily="18" charset="0"/>
              </a:rPr>
              <a:t>Procedure for reporting violations</a:t>
            </a:r>
          </a:p>
          <a:p>
            <a:pPr marL="1129624" lvl="2" indent="-457200">
              <a:buClr>
                <a:srgbClr val="C00000"/>
              </a:buClr>
              <a:buFont typeface="+mj-lt"/>
              <a:buAutoNum type="alphaLcPeriod"/>
            </a:pPr>
            <a:endParaRPr lang="en-US" sz="2400" dirty="0" smtClean="0">
              <a:cs typeface="Times New Roman" pitchFamily="18" charset="0"/>
            </a:endParaRPr>
          </a:p>
          <a:p>
            <a:pPr marL="1186774" lvl="2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3400" dirty="0" smtClean="0">
                <a:cs typeface="Times New Roman" pitchFamily="18" charset="0"/>
              </a:rPr>
              <a:t>Prohibition on retaliation against reporting employee</a:t>
            </a:r>
          </a:p>
          <a:p>
            <a:pPr marL="1129624" lvl="2" indent="-457200">
              <a:buClr>
                <a:srgbClr val="C00000"/>
              </a:buClr>
              <a:buFont typeface="+mj-lt"/>
              <a:buAutoNum type="alphaLcPeriod"/>
            </a:pPr>
            <a:endParaRPr lang="en-US" sz="2400" dirty="0" smtClean="0">
              <a:cs typeface="Times New Roman" pitchFamily="18" charset="0"/>
            </a:endParaRPr>
          </a:p>
          <a:p>
            <a:pPr marL="1186774" lvl="2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3400" dirty="0" smtClean="0">
                <a:cs typeface="Times New Roman" pitchFamily="18" charset="0"/>
              </a:rPr>
              <a:t>Confidentiality of reports</a:t>
            </a:r>
            <a:endParaRPr lang="en-US" sz="3400" dirty="0">
              <a:cs typeface="Times New Roman" pitchFamily="18" charset="0"/>
            </a:endParaRPr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KEY INGREDIENTS OF AN EFFECTIVE DOMESTIC AND SEXUAL VIOLENCE WORKPLACE POLICY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9443" y="2147299"/>
            <a:ext cx="8247888" cy="4407614"/>
          </a:xfrm>
        </p:spPr>
        <p:txBody>
          <a:bodyPr>
            <a:normAutofit fontScale="70000" lnSpcReduction="20000"/>
          </a:bodyPr>
          <a:lstStyle/>
          <a:p>
            <a:pPr marL="91694" indent="0">
              <a:buNone/>
            </a:pPr>
            <a:r>
              <a:rPr lang="en-US" b="1" dirty="0" smtClean="0">
                <a:cs typeface="Times New Roman" pitchFamily="18" charset="0"/>
              </a:rPr>
              <a:t>Confidentiality</a:t>
            </a:r>
          </a:p>
          <a:p>
            <a:pPr marL="91694" indent="0">
              <a:buNone/>
            </a:pPr>
            <a:endParaRPr lang="en-US" dirty="0" smtClean="0">
              <a:cs typeface="Times New Roman" pitchFamily="18" charset="0"/>
            </a:endParaRPr>
          </a:p>
          <a:p>
            <a:pPr marL="914400" lvl="3" indent="-742950">
              <a:buClr>
                <a:srgbClr val="C00000"/>
              </a:buClr>
              <a:buFont typeface="+mj-lt"/>
              <a:buAutoNum type="alphaLcPeriod"/>
            </a:pPr>
            <a:r>
              <a:rPr lang="en-US" sz="3600" dirty="0" smtClean="0">
                <a:cs typeface="Times New Roman" pitchFamily="18" charset="0"/>
              </a:rPr>
              <a:t>Commitment to confidentiality</a:t>
            </a:r>
          </a:p>
          <a:p>
            <a:pPr marL="914400" lvl="3" indent="-742950">
              <a:buClr>
                <a:srgbClr val="C00000"/>
              </a:buClr>
              <a:buFont typeface="+mj-lt"/>
              <a:buAutoNum type="alphaLcPeriod"/>
            </a:pPr>
            <a:endParaRPr lang="en-US" sz="3600" dirty="0" smtClean="0">
              <a:cs typeface="Times New Roman" pitchFamily="18" charset="0"/>
            </a:endParaRPr>
          </a:p>
          <a:p>
            <a:pPr marL="914400" lvl="3" indent="-742950">
              <a:buClr>
                <a:srgbClr val="C00000"/>
              </a:buClr>
              <a:buFont typeface="+mj-lt"/>
              <a:buAutoNum type="alphaLcPeriod"/>
            </a:pPr>
            <a:r>
              <a:rPr lang="en-US" sz="3600" dirty="0" smtClean="0">
                <a:cs typeface="Times New Roman" pitchFamily="18" charset="0"/>
              </a:rPr>
              <a:t>Exemptions to confidentiality</a:t>
            </a:r>
          </a:p>
          <a:p>
            <a:pPr marL="914400" lvl="3" indent="-742950">
              <a:buClrTx/>
              <a:buNone/>
            </a:pPr>
            <a:endParaRPr lang="en-US" sz="3600" dirty="0" smtClean="0">
              <a:cs typeface="Times New Roman" pitchFamily="18" charset="0"/>
            </a:endParaRPr>
          </a:p>
          <a:p>
            <a:pPr marL="1607201" lvl="6" indent="-742950">
              <a:buClr>
                <a:srgbClr val="C00000"/>
              </a:buClr>
              <a:buFont typeface="+mj-lt"/>
              <a:buAutoNum type="arabicPeriod"/>
            </a:pPr>
            <a:r>
              <a:rPr lang="en-US" sz="3600" dirty="0" smtClean="0">
                <a:cs typeface="Times New Roman" pitchFamily="18" charset="0"/>
              </a:rPr>
              <a:t>Safety is a concern </a:t>
            </a:r>
          </a:p>
          <a:p>
            <a:pPr marL="1607201" lvl="6" indent="-742950">
              <a:buClr>
                <a:srgbClr val="C00000"/>
              </a:buClr>
              <a:buFont typeface="+mj-lt"/>
              <a:buAutoNum type="arabicPeriod"/>
            </a:pPr>
            <a:endParaRPr lang="en-US" sz="3600" dirty="0" smtClean="0">
              <a:cs typeface="Times New Roman" pitchFamily="18" charset="0"/>
            </a:endParaRPr>
          </a:p>
          <a:p>
            <a:pPr marL="1607201" lvl="6" indent="-742950">
              <a:buClr>
                <a:srgbClr val="C00000"/>
              </a:buClr>
              <a:buFont typeface="+mj-lt"/>
              <a:buAutoNum type="arabicPeriod"/>
            </a:pPr>
            <a:r>
              <a:rPr lang="en-US" sz="3600" dirty="0" smtClean="0">
                <a:cs typeface="Times New Roman" pitchFamily="18" charset="0"/>
              </a:rPr>
              <a:t>Disclosure is required under state or federal law </a:t>
            </a:r>
          </a:p>
          <a:p>
            <a:pPr marL="1649703" lvl="3" indent="-742950">
              <a:buClrTx/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834644" indent="-742950">
              <a:buNone/>
            </a:pPr>
            <a:r>
              <a:rPr lang="en-US" sz="3200" dirty="0" smtClean="0"/>
              <a:t>	</a:t>
            </a:r>
            <a:endParaRPr lang="en-US" sz="3200" dirty="0"/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KEY INGREDIENTS OF AN EFFECTIVE DOMESTIC AND SEXUAL VIOLENCE WORKPLACE POLICY 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69" y="1849348"/>
            <a:ext cx="8247888" cy="5024063"/>
          </a:xfrm>
        </p:spPr>
        <p:txBody>
          <a:bodyPr>
            <a:normAutofit/>
          </a:bodyPr>
          <a:lstStyle/>
          <a:p>
            <a:pPr marL="91694" indent="0">
              <a:buNone/>
            </a:pPr>
            <a:r>
              <a:rPr lang="en-US" sz="2800" b="1" dirty="0" smtClean="0">
                <a:cs typeface="Times New Roman" pitchFamily="18" charset="0"/>
              </a:rPr>
              <a:t>Education and resources regarding domestic violence and related crimes </a:t>
            </a:r>
          </a:p>
          <a:p>
            <a:pPr marL="91694" indent="0">
              <a:buNone/>
            </a:pPr>
            <a:endParaRPr lang="en-US" sz="2800" dirty="0" smtClean="0">
              <a:cs typeface="Times New Roman" pitchFamily="18" charset="0"/>
            </a:endParaRPr>
          </a:p>
          <a:p>
            <a:pPr marL="1421103" lvl="3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Notice and training</a:t>
            </a:r>
          </a:p>
          <a:p>
            <a:pPr marL="1421103" lvl="3" indent="-514350">
              <a:buClr>
                <a:srgbClr val="C00000"/>
              </a:buClr>
              <a:buFont typeface="+mj-lt"/>
              <a:buAutoNum type="alphaLcPeriod"/>
            </a:pPr>
            <a:endParaRPr lang="en-US" sz="1800" dirty="0" smtClean="0">
              <a:cs typeface="Times New Roman" pitchFamily="18" charset="0"/>
            </a:endParaRPr>
          </a:p>
          <a:p>
            <a:pPr marL="1421103" lvl="3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Programs that provide assistance in relation to domestic violence and related crimes</a:t>
            </a:r>
          </a:p>
          <a:p>
            <a:pPr marL="1879574" lvl="5" indent="-514350">
              <a:buClr>
                <a:srgbClr val="C00000"/>
              </a:buClr>
              <a:buFont typeface="+mj-lt"/>
              <a:buAutoNum type="alphaLcPeriod"/>
            </a:pPr>
            <a:endParaRPr lang="en-US" sz="1800" dirty="0" smtClean="0">
              <a:cs typeface="Times New Roman" pitchFamily="18" charset="0"/>
            </a:endParaRPr>
          </a:p>
          <a:p>
            <a:pPr marL="1421103" lvl="3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Additional resources (agencies, service providers, police departments)</a:t>
            </a:r>
            <a:endParaRPr lang="en-US" sz="2800" dirty="0">
              <a:cs typeface="Times New Roman" pitchFamily="18" charset="0"/>
            </a:endParaRPr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ea typeface="ＭＳ Ｐゴシック" pitchFamily="-108" charset="-128"/>
                <a:cs typeface="Arial" charset="0"/>
              </a:rPr>
              <a:t>ABOUT LEGAL MOMENTUM </a:t>
            </a:r>
            <a:r>
              <a:rPr lang="en-US" dirty="0" smtClean="0">
                <a:latin typeface="Arial" charset="0"/>
                <a:ea typeface="ＭＳ Ｐゴシック" pitchFamily="-108" charset="-128"/>
                <a:cs typeface="Arial" charset="0"/>
              </a:rPr>
              <a:t>	</a:t>
            </a:r>
          </a:p>
        </p:txBody>
      </p:sp>
      <p:sp>
        <p:nvSpPr>
          <p:cNvPr id="8195" name="Content Placeholder 6"/>
          <p:cNvSpPr>
            <a:spLocks noGrp="1"/>
          </p:cNvSpPr>
          <p:nvPr>
            <p:ph idx="1"/>
          </p:nvPr>
        </p:nvSpPr>
        <p:spPr>
          <a:xfrm>
            <a:off x="1579169" y="1640840"/>
            <a:ext cx="8247888" cy="5068185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en-US" sz="2000" dirty="0" smtClean="0">
                <a:ea typeface="ＭＳ Ｐゴシック" pitchFamily="-108" charset="-128"/>
                <a:cs typeface="Times New Roman" pitchFamily="18" charset="0"/>
              </a:rPr>
              <a:t>Legal Momentum is a national not-for-profit law firm that helps shape laws, policies,  and best practices on a variety of workplace issues relating to gender equity.  Our current focus areas relating to the workplace include light-duty policies for pregnant workers, equal pay, and domestic and sexual violence.  To assist employers with supporting their workers who are victims of domestic and/or sexual violence, we provide a variety of training,  technical assistance,  and resource materials, including: 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000" dirty="0" smtClean="0">
                <a:ea typeface="ＭＳ Ｐゴシック" pitchFamily="-108" charset="-128"/>
                <a:cs typeface="Times New Roman" pitchFamily="18" charset="0"/>
              </a:rPr>
              <a:t>a model policy that addresses cases where an employee is either a victim or perpetrator of domestic or sexual violence; 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000" dirty="0" smtClean="0">
                <a:ea typeface="ＭＳ Ｐゴシック" pitchFamily="-108" charset="-128"/>
                <a:cs typeface="Times New Roman" pitchFamily="18" charset="0"/>
              </a:rPr>
              <a:t>guidelines on adopting an effective domestic and sexual violence workplace policy;  and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000" dirty="0" smtClean="0">
                <a:ea typeface="ＭＳ Ｐゴシック" pitchFamily="-108" charset="-128"/>
                <a:cs typeface="Times New Roman" pitchFamily="18" charset="0"/>
              </a:rPr>
              <a:t>state guides that summarize employers’ obligations towards victimized employees under federal, state, and local laws.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ea typeface="ＭＳ Ｐゴシック" pitchFamily="-108" charset="-128"/>
              <a:cs typeface="Times New Roman" pitchFamily="18" charset="0"/>
            </a:endParaRPr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69" y="2691828"/>
            <a:ext cx="7801137" cy="4389691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www.legalmomentum.org</a:t>
            </a:r>
          </a:p>
          <a:p>
            <a:pPr algn="ctr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info@legalmomentum.org</a:t>
            </a:r>
          </a:p>
          <a:p>
            <a:pPr algn="ctr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212-925-6635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3760" y="583268"/>
            <a:ext cx="4432554" cy="10157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87703" y="7264569"/>
            <a:ext cx="4479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© 2015 Legal Momentum. All rights reserved.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169" y="311256"/>
            <a:ext cx="8247888" cy="1674860"/>
          </a:xfrm>
        </p:spPr>
        <p:txBody>
          <a:bodyPr anchor="t">
            <a:noAutofit/>
          </a:bodyPr>
          <a:lstStyle/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WHY IS IT NECESSARY TO HAVE A DOMESTIC AND SEXUAL VIOLENCE WORKPLACE POLICY?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69" y="2250040"/>
            <a:ext cx="7225784" cy="4633645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r>
              <a:rPr lang="en-US" dirty="0" smtClean="0">
                <a:latin typeface="+mj-lt"/>
                <a:cs typeface="Times New Roman" pitchFamily="18" charset="0"/>
              </a:rPr>
              <a:t>It makes business sense and it is the right thing to do.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5009" y="212934"/>
            <a:ext cx="8247888" cy="1586369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WHY IS IT NECESSARY TO HAVE A DOMESTIC AND SEXUAL VIOLENCE WORKPLACE POLICY?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69" y="2445249"/>
            <a:ext cx="8247888" cy="4376792"/>
          </a:xfrm>
        </p:spPr>
        <p:txBody>
          <a:bodyPr/>
          <a:lstStyle/>
          <a:p>
            <a:endParaRPr lang="en-US" dirty="0" smtClean="0"/>
          </a:p>
          <a:p>
            <a:pPr>
              <a:buClr>
                <a:srgbClr val="C00000"/>
              </a:buClr>
            </a:pPr>
            <a:r>
              <a:rPr lang="en-US" dirty="0" smtClean="0">
                <a:latin typeface="+mj-lt"/>
                <a:cs typeface="Times New Roman" pitchFamily="18" charset="0"/>
              </a:rPr>
              <a:t>It is highly likely that most employers already employ victims of domestic violence and/or sexual violence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WHY IS IT NECESSARY TO HAVE A DOMESTIC AND SEXUAL VIOLENCE WORKPLACE POLICY? </a:t>
            </a:r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69" y="1859622"/>
            <a:ext cx="7914152" cy="5003515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C00000"/>
              </a:buClr>
            </a:pPr>
            <a:r>
              <a:rPr lang="en-US" sz="3500" dirty="0" smtClean="0">
                <a:cs typeface="Times New Roman" pitchFamily="18" charset="0"/>
              </a:rPr>
              <a:t>A 2009 study estimated that 51% of stalking victims were stalked on work premises at least once. </a:t>
            </a:r>
          </a:p>
          <a:p>
            <a:pPr marL="411480" indent="0">
              <a:buClrTx/>
              <a:buNone/>
            </a:pPr>
            <a:r>
              <a:rPr lang="en-US" sz="1700" dirty="0" smtClean="0">
                <a:cs typeface="Times New Roman" pitchFamily="18" charset="0"/>
              </a:rPr>
              <a:t>Reeves </a:t>
            </a:r>
            <a:r>
              <a:rPr lang="en-US" sz="1700" dirty="0">
                <a:cs typeface="Times New Roman" pitchFamily="18" charset="0"/>
              </a:rPr>
              <a:t>&amp; O’Leary-Kelly (2009). </a:t>
            </a:r>
            <a:r>
              <a:rPr lang="en-US" sz="1700" dirty="0" smtClean="0">
                <a:cs typeface="Times New Roman" pitchFamily="18" charset="0"/>
              </a:rPr>
              <a:t> A </a:t>
            </a:r>
            <a:r>
              <a:rPr lang="en-US" sz="1700" dirty="0">
                <a:cs typeface="Times New Roman" pitchFamily="18" charset="0"/>
              </a:rPr>
              <a:t>Study of the Effects of Intimate Partner Violence on the </a:t>
            </a:r>
            <a:r>
              <a:rPr lang="en-US" sz="1700" dirty="0" smtClean="0">
                <a:cs typeface="Times New Roman" pitchFamily="18" charset="0"/>
              </a:rPr>
              <a:t>        Workplace</a:t>
            </a:r>
            <a:r>
              <a:rPr lang="en-US" sz="1700" dirty="0">
                <a:cs typeface="Times New Roman" pitchFamily="18" charset="0"/>
              </a:rPr>
              <a:t>. University of Arkansas, Fayetteville, AR.</a:t>
            </a:r>
            <a:r>
              <a:rPr lang="en-US" sz="1700" dirty="0" smtClean="0">
                <a:cs typeface="Times New Roman" pitchFamily="18" charset="0"/>
              </a:rPr>
              <a:t> </a:t>
            </a:r>
          </a:p>
          <a:p>
            <a:pPr marL="91694" indent="0">
              <a:buClrTx/>
              <a:buNone/>
            </a:pPr>
            <a:endParaRPr lang="en-US" sz="1700" dirty="0" smtClean="0"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r>
              <a:rPr lang="en-US" sz="3500" dirty="0" smtClean="0">
                <a:cs typeface="Times New Roman" pitchFamily="18" charset="0"/>
              </a:rPr>
              <a:t>In a 2012 Vermont study of batterers enrolled in batterer intervention programs, 35% of respondents indicated that they had contacted their victims to abuse them during the workday and had used office resources (work phones, computers, etc.) for that purpose. </a:t>
            </a:r>
          </a:p>
          <a:p>
            <a:pPr indent="0">
              <a:buClr>
                <a:srgbClr val="C00000"/>
              </a:buClr>
              <a:buNone/>
            </a:pPr>
            <a:r>
              <a:rPr lang="en-US" sz="1700" dirty="0" smtClean="0">
                <a:cs typeface="Times New Roman" pitchFamily="18" charset="0"/>
              </a:rPr>
              <a:t>Schmidt </a:t>
            </a:r>
            <a:r>
              <a:rPr lang="en-US" sz="1700" dirty="0">
                <a:cs typeface="Times New Roman" pitchFamily="18" charset="0"/>
              </a:rPr>
              <a:t>et </a:t>
            </a:r>
            <a:r>
              <a:rPr lang="en-US" sz="1700" dirty="0" smtClean="0">
                <a:cs typeface="Times New Roman" pitchFamily="18" charset="0"/>
              </a:rPr>
              <a:t>al. (2012).  Effects of </a:t>
            </a:r>
            <a:r>
              <a:rPr lang="en-US" sz="1700" dirty="0">
                <a:cs typeface="Times New Roman" pitchFamily="18" charset="0"/>
              </a:rPr>
              <a:t>Domestic Violence on the Workplace: A Vermont Survey of </a:t>
            </a:r>
            <a:r>
              <a:rPr lang="en-US" sz="1700" dirty="0" smtClean="0">
                <a:cs typeface="Times New Roman" pitchFamily="18" charset="0"/>
              </a:rPr>
              <a:t>Male Offenders </a:t>
            </a:r>
            <a:r>
              <a:rPr lang="en-US" sz="1700" dirty="0">
                <a:cs typeface="Times New Roman" pitchFamily="18" charset="0"/>
              </a:rPr>
              <a:t>Enrolled in Batterer Intervention Programs.</a:t>
            </a:r>
            <a:endParaRPr lang="en-US" sz="1700" dirty="0" smtClean="0"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169" y="98323"/>
            <a:ext cx="8247888" cy="1632153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WHY IS IT NECESSARY TO HAVE A DOMESTIC AND SEXUAL VIOLENCE WORKPLACE POLICY?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69" y="2024008"/>
            <a:ext cx="8016894" cy="4839129"/>
          </a:xfrm>
        </p:spPr>
        <p:txBody>
          <a:bodyPr>
            <a:normAutofit fontScale="92500"/>
          </a:bodyPr>
          <a:lstStyle/>
          <a:p>
            <a:pPr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cs typeface="Times New Roman" pitchFamily="18" charset="0"/>
              </a:rPr>
              <a:t>Nearly 33% of women killed in their workplaces between 2003 - 2008 were killed by an intimate partner. </a:t>
            </a:r>
            <a:endParaRPr lang="en-US" sz="1600" dirty="0" smtClean="0">
              <a:cs typeface="Times New Roman" pitchFamily="18" charset="0"/>
            </a:endParaRPr>
          </a:p>
          <a:p>
            <a:pPr indent="0">
              <a:buClr>
                <a:srgbClr val="C00000"/>
              </a:buClr>
              <a:buNone/>
            </a:pPr>
            <a:r>
              <a:rPr lang="en-US" sz="1600" dirty="0" err="1" smtClean="0">
                <a:cs typeface="Times New Roman" pitchFamily="18" charset="0"/>
              </a:rPr>
              <a:t>Tiesman</a:t>
            </a:r>
            <a:r>
              <a:rPr lang="en-US" sz="1600" dirty="0" smtClean="0">
                <a:cs typeface="Times New Roman" pitchFamily="18" charset="0"/>
              </a:rPr>
              <a:t> </a:t>
            </a:r>
            <a:r>
              <a:rPr lang="en-US" sz="1600" dirty="0">
                <a:cs typeface="Times New Roman" pitchFamily="18" charset="0"/>
              </a:rPr>
              <a:t>et al., (2012). Workplace Homicides Among U.S. Women: The Role of Intimate </a:t>
            </a:r>
            <a:r>
              <a:rPr lang="en-US" sz="1600" dirty="0" smtClean="0">
                <a:cs typeface="Times New Roman" pitchFamily="18" charset="0"/>
              </a:rPr>
              <a:t>Partner </a:t>
            </a:r>
            <a:r>
              <a:rPr lang="en-US" sz="1600" dirty="0">
                <a:cs typeface="Times New Roman" pitchFamily="18" charset="0"/>
              </a:rPr>
              <a:t>Violence.  Ann </a:t>
            </a:r>
            <a:r>
              <a:rPr lang="en-US" sz="1600" dirty="0" err="1">
                <a:cs typeface="Times New Roman" pitchFamily="18" charset="0"/>
              </a:rPr>
              <a:t>Epidemiol</a:t>
            </a:r>
            <a:r>
              <a:rPr lang="en-US" sz="1600" dirty="0">
                <a:cs typeface="Times New Roman" pitchFamily="18" charset="0"/>
              </a:rPr>
              <a:t>; </a:t>
            </a:r>
            <a:r>
              <a:rPr lang="en-US" sz="1600" dirty="0" smtClean="0">
                <a:cs typeface="Times New Roman" pitchFamily="18" charset="0"/>
              </a:rPr>
              <a:t> 22:277–284</a:t>
            </a:r>
            <a:r>
              <a:rPr lang="en-US" sz="1600" dirty="0">
                <a:cs typeface="Times New Roman" pitchFamily="18" charset="0"/>
              </a:rPr>
              <a:t>. </a:t>
            </a:r>
            <a:r>
              <a:rPr lang="en-US" sz="1600" dirty="0" smtClean="0">
                <a:cs typeface="Times New Roman" pitchFamily="18" charset="0"/>
              </a:rPr>
              <a:t> Available </a:t>
            </a:r>
            <a:r>
              <a:rPr lang="en-US" sz="1600" dirty="0">
                <a:cs typeface="Times New Roman" pitchFamily="18" charset="0"/>
              </a:rPr>
              <a:t>at: </a:t>
            </a:r>
            <a:r>
              <a:rPr lang="en-US" sz="1600" dirty="0" smtClean="0">
                <a:cs typeface="Times New Roman" pitchFamily="18" charset="0"/>
              </a:rPr>
              <a:t>http</a:t>
            </a:r>
            <a:r>
              <a:rPr lang="en-US" sz="1600" dirty="0">
                <a:cs typeface="Times New Roman" pitchFamily="18" charset="0"/>
              </a:rPr>
              <a:t>://www.annalsofepidemiology.org/article/S1047-2797(12)00024-5/abstract</a:t>
            </a:r>
            <a:r>
              <a:rPr lang="en-US" sz="1600" dirty="0" smtClean="0">
                <a:cs typeface="Times New Roman" pitchFamily="18" charset="0"/>
              </a:rPr>
              <a:t>.</a:t>
            </a:r>
          </a:p>
          <a:p>
            <a:pPr marL="91694" indent="0">
              <a:buClrTx/>
              <a:buNone/>
            </a:pPr>
            <a:endParaRPr lang="en-US" sz="1700" dirty="0" smtClean="0"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cs typeface="Times New Roman" pitchFamily="18" charset="0"/>
              </a:rPr>
              <a:t>In 2005, nearly 1 in 4 employers with 1,000+ employees reported that at least 1 incident of domestic violence took place in the workplace. </a:t>
            </a:r>
          </a:p>
          <a:p>
            <a:pPr marL="411480" lvl="1" indent="0">
              <a:buClrTx/>
              <a:buNone/>
            </a:pPr>
            <a:r>
              <a:rPr lang="en-US" sz="1600" dirty="0">
                <a:cs typeface="Times New Roman" pitchFamily="18" charset="0"/>
              </a:rPr>
              <a:t>U.S. Department of Labor, Bureau of Labor Statistics. 2006. </a:t>
            </a:r>
            <a:r>
              <a:rPr lang="en-US" sz="1600" dirty="0" smtClean="0">
                <a:cs typeface="Times New Roman" pitchFamily="18" charset="0"/>
              </a:rPr>
              <a:t> Survey </a:t>
            </a:r>
            <a:r>
              <a:rPr lang="en-US" sz="1600" dirty="0">
                <a:cs typeface="Times New Roman" pitchFamily="18" charset="0"/>
              </a:rPr>
              <a:t>of </a:t>
            </a:r>
            <a:r>
              <a:rPr lang="en-US" sz="1600" dirty="0" smtClean="0">
                <a:cs typeface="Times New Roman" pitchFamily="18" charset="0"/>
              </a:rPr>
              <a:t>Workplace Violence </a:t>
            </a:r>
            <a:r>
              <a:rPr lang="en-US" sz="1600" dirty="0">
                <a:cs typeface="Times New Roman" pitchFamily="18" charset="0"/>
              </a:rPr>
              <a:t>Prevention, </a:t>
            </a:r>
            <a:r>
              <a:rPr lang="en-US" sz="1600" dirty="0" smtClean="0">
                <a:cs typeface="Times New Roman" pitchFamily="18" charset="0"/>
              </a:rPr>
              <a:t> 2005</a:t>
            </a:r>
            <a:r>
              <a:rPr lang="en-US" sz="1600" dirty="0">
                <a:cs typeface="Times New Roman" pitchFamily="18" charset="0"/>
              </a:rPr>
              <a:t>. </a:t>
            </a:r>
            <a:r>
              <a:rPr lang="en-US" sz="1600" dirty="0" smtClean="0">
                <a:cs typeface="Times New Roman" pitchFamily="18" charset="0"/>
              </a:rPr>
              <a:t> Washington</a:t>
            </a:r>
            <a:r>
              <a:rPr lang="en-US" sz="1600" dirty="0">
                <a:cs typeface="Times New Roman" pitchFamily="18" charset="0"/>
              </a:rPr>
              <a:t>, </a:t>
            </a:r>
            <a:r>
              <a:rPr lang="en-US" sz="1600" dirty="0" smtClean="0">
                <a:cs typeface="Times New Roman" pitchFamily="18" charset="0"/>
              </a:rPr>
              <a:t>D.C</a:t>
            </a:r>
            <a:r>
              <a:rPr lang="en-US" sz="1600" dirty="0">
                <a:cs typeface="Times New Roman" pitchFamily="18" charset="0"/>
              </a:rPr>
              <a:t>. </a:t>
            </a:r>
            <a:r>
              <a:rPr lang="en-US" sz="1600" dirty="0" smtClean="0">
                <a:cs typeface="Times New Roman" pitchFamily="18" charset="0"/>
              </a:rPr>
              <a:t> Available at: http</a:t>
            </a:r>
            <a:r>
              <a:rPr lang="en-US" sz="1600" dirty="0">
                <a:cs typeface="Times New Roman" pitchFamily="18" charset="0"/>
              </a:rPr>
              <a:t>://www.bls.gov/iif/oshwc/osnr0026.pdf</a:t>
            </a:r>
            <a:endParaRPr lang="en-US" sz="1600" dirty="0" smtClean="0">
              <a:cs typeface="Times New Roman" pitchFamily="18" charset="0"/>
            </a:endParaRPr>
          </a:p>
          <a:p>
            <a:pPr lvl="1">
              <a:buNone/>
            </a:pPr>
            <a:endParaRPr lang="en-US" sz="2700" dirty="0"/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169" y="311255"/>
            <a:ext cx="8247888" cy="1419221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WHY IS IT NECESSARY TO HAVE A DOMESTIC AND SEXUAL VIOLENCE WORKPLACE POLICY?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69" y="2095928"/>
            <a:ext cx="8247888" cy="4705564"/>
          </a:xfrm>
        </p:spPr>
        <p:txBody>
          <a:bodyPr/>
          <a:lstStyle/>
          <a:p>
            <a:endParaRPr lang="en-US" dirty="0" smtClean="0"/>
          </a:p>
          <a:p>
            <a:pPr>
              <a:buClr>
                <a:srgbClr val="C00000"/>
              </a:buClr>
            </a:pPr>
            <a:r>
              <a:rPr lang="en-US" dirty="0" smtClean="0">
                <a:latin typeface="+mj-lt"/>
                <a:cs typeface="Times New Roman" pitchFamily="18" charset="0"/>
              </a:rPr>
              <a:t>A number of states and municipalities have passed laws that mandate certain employment protections for victims of domestic and/or sexual violence. 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169" y="186813"/>
            <a:ext cx="8247888" cy="1419843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WHY IS IT NECESSARY TO HAVE A DOMESTIC AND SEXUAL VIOLENCE WORKPLACE POLICY?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69" y="1993187"/>
            <a:ext cx="8078398" cy="4777484"/>
          </a:xfrm>
        </p:spPr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en-US" sz="2400" b="1" dirty="0" smtClean="0">
                <a:cs typeface="Times New Roman" pitchFamily="18" charset="0"/>
              </a:rPr>
              <a:t>Employment protections for victims of  domestic and sexual violence generally fall into 4 categories: </a:t>
            </a:r>
          </a:p>
          <a:p>
            <a:pPr indent="0">
              <a:buNone/>
            </a:pPr>
            <a:endParaRPr lang="en-US" sz="1900" b="1" dirty="0" smtClean="0">
              <a:cs typeface="Times New Roman" pitchFamily="18" charset="0"/>
            </a:endParaRPr>
          </a:p>
          <a:p>
            <a:pPr marL="548894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400" dirty="0" smtClean="0">
                <a:cs typeface="Times New Roman" pitchFamily="18" charset="0"/>
              </a:rPr>
              <a:t>Laws that specifically prohibit employers from discriminating 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 against victims of domestic violence (7 states)</a:t>
            </a:r>
          </a:p>
          <a:p>
            <a:pPr marL="548894" indent="-457200">
              <a:buClr>
                <a:srgbClr val="C00000"/>
              </a:buClr>
              <a:buFont typeface="+mj-lt"/>
              <a:buAutoNum type="arabicPeriod"/>
            </a:pPr>
            <a:endParaRPr lang="en-US" sz="1900" dirty="0" smtClean="0">
              <a:cs typeface="Times New Roman" pitchFamily="18" charset="0"/>
            </a:endParaRPr>
          </a:p>
          <a:p>
            <a:pPr marL="548894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400" dirty="0" smtClean="0">
                <a:cs typeface="Times New Roman" pitchFamily="18" charset="0"/>
              </a:rPr>
              <a:t>Mandated time off for victims (15 states)</a:t>
            </a:r>
          </a:p>
          <a:p>
            <a:pPr marL="548894" indent="-457200">
              <a:buClr>
                <a:srgbClr val="C00000"/>
              </a:buClr>
              <a:buFont typeface="+mj-lt"/>
              <a:buAutoNum type="arabicPeriod"/>
            </a:pPr>
            <a:endParaRPr lang="en-US" sz="1900" dirty="0" smtClean="0">
              <a:cs typeface="Times New Roman" pitchFamily="18" charset="0"/>
            </a:endParaRPr>
          </a:p>
          <a:p>
            <a:pPr marL="548894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400" dirty="0" smtClean="0">
                <a:cs typeface="Times New Roman" pitchFamily="18" charset="0"/>
              </a:rPr>
              <a:t>Provisions that require safety-related workplace accommodations (new office, new phone line, etc.) (4 states)</a:t>
            </a:r>
          </a:p>
          <a:p>
            <a:pPr marL="548894" indent="-457200">
              <a:buClr>
                <a:srgbClr val="C00000"/>
              </a:buClr>
              <a:buFont typeface="+mj-lt"/>
              <a:buAutoNum type="arabicPeriod"/>
            </a:pPr>
            <a:endParaRPr lang="en-US" sz="1900" dirty="0" smtClean="0">
              <a:cs typeface="Times New Roman" pitchFamily="18" charset="0"/>
            </a:endParaRPr>
          </a:p>
          <a:p>
            <a:pPr marL="548894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400" dirty="0" smtClean="0">
                <a:cs typeface="Times New Roman" pitchFamily="18" charset="0"/>
              </a:rPr>
              <a:t>Access to unemployment insurance, even if employee resigns (36 states) </a:t>
            </a:r>
          </a:p>
          <a:p>
            <a:endParaRPr lang="en-US" dirty="0"/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KEY INGREDIENTS OF AN EFFECTIVE DOMESTIC AND SEXUAL VIOLENCE WORKPLACE POLICY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69" y="2188396"/>
            <a:ext cx="8247888" cy="4613096"/>
          </a:xfrm>
        </p:spPr>
        <p:txBody>
          <a:bodyPr>
            <a:normAutofit/>
          </a:bodyPr>
          <a:lstStyle/>
          <a:p>
            <a:pPr marL="91694" indent="0">
              <a:buNone/>
            </a:pPr>
            <a:r>
              <a:rPr lang="en-US" sz="4000" b="1" dirty="0" smtClean="0">
                <a:cs typeface="Times New Roman" pitchFamily="18" charset="0"/>
              </a:rPr>
              <a:t>Clarity with respect to the purpose and scope of the policy</a:t>
            </a:r>
          </a:p>
          <a:p>
            <a:pPr marL="91694" indent="0">
              <a:buNone/>
            </a:pPr>
            <a:r>
              <a:rPr lang="en-US" sz="4000" dirty="0" smtClean="0">
                <a:cs typeface="Times New Roman" pitchFamily="18" charset="0"/>
              </a:rPr>
              <a:t> </a:t>
            </a:r>
            <a:endParaRPr lang="en-US" sz="1200" dirty="0" smtClean="0">
              <a:cs typeface="Times New Roman" pitchFamily="18" charset="0"/>
            </a:endParaRPr>
          </a:p>
          <a:p>
            <a:pPr marL="834644" indent="-742950">
              <a:buClr>
                <a:srgbClr val="C00000"/>
              </a:buClr>
              <a:buFont typeface="+mj-lt"/>
              <a:buAutoNum type="alphaLcPeriod"/>
            </a:pPr>
            <a:r>
              <a:rPr lang="en-US" sz="4000" dirty="0" smtClean="0">
                <a:cs typeface="Times New Roman" pitchFamily="18" charset="0"/>
              </a:rPr>
              <a:t>	Intent of the policy</a:t>
            </a:r>
          </a:p>
          <a:p>
            <a:pPr marL="834644" indent="-742950">
              <a:buClr>
                <a:srgbClr val="C00000"/>
              </a:buClr>
              <a:buFont typeface="+mj-lt"/>
              <a:buAutoNum type="alphaLcPeriod"/>
            </a:pPr>
            <a:endParaRPr lang="en-US" sz="3200" dirty="0" smtClean="0">
              <a:cs typeface="Times New Roman" pitchFamily="18" charset="0"/>
            </a:endParaRPr>
          </a:p>
          <a:p>
            <a:pPr marL="834644" indent="-742950">
              <a:buClr>
                <a:srgbClr val="C00000"/>
              </a:buClr>
              <a:buFont typeface="+mj-lt"/>
              <a:buAutoNum type="alphaLcPeriod"/>
            </a:pPr>
            <a:r>
              <a:rPr lang="en-US" sz="4000" dirty="0" smtClean="0">
                <a:cs typeface="Times New Roman" pitchFamily="18" charset="0"/>
              </a:rPr>
              <a:t>	Scope of the policy</a:t>
            </a:r>
          </a:p>
          <a:p>
            <a:pPr marL="834644" indent="-742950">
              <a:buNone/>
            </a:pPr>
            <a:endParaRPr lang="en-US" sz="4000" dirty="0" smtClean="0"/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itle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1126</TotalTime>
  <Words>1113</Words>
  <Application>Microsoft Office PowerPoint</Application>
  <PresentationFormat>Custom</PresentationFormat>
  <Paragraphs>168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Title Page</vt:lpstr>
      <vt:lpstr>Solstice</vt:lpstr>
      <vt:lpstr>THIS WORKPLACE IS A  DV-FREE ZONE</vt:lpstr>
      <vt:lpstr>ABOUT LEGAL MOMENTUM  </vt:lpstr>
      <vt:lpstr>WHY IS IT NECESSARY TO HAVE A DOMESTIC AND SEXUAL VIOLENCE WORKPLACE POLICY?</vt:lpstr>
      <vt:lpstr>WHY IS IT NECESSARY TO HAVE A DOMESTIC AND SEXUAL VIOLENCE WORKPLACE POLICY?</vt:lpstr>
      <vt:lpstr>WHY IS IT NECESSARY TO HAVE A DOMESTIC AND SEXUAL VIOLENCE WORKPLACE POLICY? </vt:lpstr>
      <vt:lpstr>WHY IS IT NECESSARY TO HAVE A DOMESTIC AND SEXUAL VIOLENCE WORKPLACE POLICY?</vt:lpstr>
      <vt:lpstr>WHY IS IT NECESSARY TO HAVE A DOMESTIC AND SEXUAL VIOLENCE WORKPLACE POLICY?</vt:lpstr>
      <vt:lpstr>WHY IS IT NECESSARY TO HAVE A DOMESTIC AND SEXUAL VIOLENCE WORKPLACE POLICY?</vt:lpstr>
      <vt:lpstr>KEY INGREDIENTS OF AN EFFECTIVE DOMESTIC AND SEXUAL VIOLENCE WORKPLACE POLICY</vt:lpstr>
      <vt:lpstr>KEY INGREDIENTS OF AN EFFECTIVE DOMESTIC AND SEXUAL VIOLENCE WORKPLACE POLICY</vt:lpstr>
      <vt:lpstr>KEY INGREDIENTS OF AN EFFECTIVE DOMESTIC AND SEXUAL VIOLENCE WORKPLACE POLICY: PROTECTIONS FOR VICTIMS</vt:lpstr>
      <vt:lpstr>KEY INGREDIENTS OF AN EFFECTIVE DOMESTIC AND SEXUAL VIOLENCE WORKPLACE POLICY: PROTECTIONS FOR VICTIMS</vt:lpstr>
      <vt:lpstr>KEY INGREDIENTS OF AN EFFECTIVE DOMESTIC AND SEXUAL VIOLENCE WORKPLACE POLICY: PROTECTIONS FOR VICTIMS</vt:lpstr>
      <vt:lpstr>KEY INGREDIENTS OF AN EFFECTIVE DOMESTIC AND SEXUAL VIOLENCE WORKPLACE POLICY: PROTECTIONS FOR VICTIMS</vt:lpstr>
      <vt:lpstr>KEY INGREDIENTS OF AN EFFECTIVE DOMESTIC AND SEXUAL VIOLENCE WORKPLACE POLICY:  RESPONSES TO PERPETRATORS </vt:lpstr>
      <vt:lpstr>KEY INGREDIENTS OF AN EFFECTIVE DOMESTIC AND SEXUAL VIOLENCE WORKPLACE POLICY: RESPONSES TO PERPETRATORS </vt:lpstr>
      <vt:lpstr>KEY INGREDIENTS OF AN EFFECTIVE DOMESTIC AND SEXUAL VIOLENCE WORKPLACE POLICY</vt:lpstr>
      <vt:lpstr>KEY INGREDIENTS OF AN EFFECTIVE DOMESTIC AND SEXUAL VIOLENCE WORKPLACE POLICY</vt:lpstr>
      <vt:lpstr>KEY INGREDIENTS OF AN EFFECTIVE DOMESTIC AND SEXUAL VIOLENCE WORKPLACE POLICY </vt:lpstr>
      <vt:lpstr>Slide 20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jkolic</dc:creator>
  <cp:lastModifiedBy>Jean Gazis</cp:lastModifiedBy>
  <cp:revision>131</cp:revision>
  <dcterms:created xsi:type="dcterms:W3CDTF">2015-03-19T13:52:46Z</dcterms:created>
  <dcterms:modified xsi:type="dcterms:W3CDTF">2015-12-30T16:23:06Z</dcterms:modified>
</cp:coreProperties>
</file>